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756" r:id="rId1"/>
  </p:sldMasterIdLst>
  <p:notesMasterIdLst>
    <p:notesMasterId r:id="rId29"/>
  </p:notesMasterIdLst>
  <p:sldIdLst>
    <p:sldId id="417" r:id="rId2"/>
    <p:sldId id="423" r:id="rId3"/>
    <p:sldId id="281" r:id="rId4"/>
    <p:sldId id="416" r:id="rId5"/>
    <p:sldId id="419" r:id="rId6"/>
    <p:sldId id="418" r:id="rId7"/>
    <p:sldId id="420" r:id="rId8"/>
    <p:sldId id="421" r:id="rId9"/>
    <p:sldId id="381" r:id="rId10"/>
    <p:sldId id="382" r:id="rId11"/>
    <p:sldId id="335" r:id="rId12"/>
    <p:sldId id="396" r:id="rId13"/>
    <p:sldId id="336" r:id="rId14"/>
    <p:sldId id="283" r:id="rId15"/>
    <p:sldId id="424" r:id="rId16"/>
    <p:sldId id="387" r:id="rId17"/>
    <p:sldId id="388" r:id="rId18"/>
    <p:sldId id="341" r:id="rId19"/>
    <p:sldId id="342" r:id="rId20"/>
    <p:sldId id="389" r:id="rId21"/>
    <p:sldId id="343" r:id="rId22"/>
    <p:sldId id="399" r:id="rId23"/>
    <p:sldId id="454" r:id="rId24"/>
    <p:sldId id="455" r:id="rId25"/>
    <p:sldId id="456" r:id="rId26"/>
    <p:sldId id="347" r:id="rId27"/>
    <p:sldId id="426" r:id="rId28"/>
  </p:sldIdLst>
  <p:sldSz cx="9144000" cy="6858000" type="screen4x3"/>
  <p:notesSz cx="6858000" cy="9144000"/>
  <p:embeddedFontLst>
    <p:embeddedFont>
      <p:font typeface="Tw Cen MT" panose="020B0602020104020603" pitchFamily="34" charset="0"/>
      <p:regular r:id="rId30"/>
      <p:bold r:id="rId31"/>
      <p:italic r:id="rId32"/>
      <p:boldItalic r:id="rId33"/>
    </p:embeddedFont>
    <p:embeddedFont>
      <p:font typeface="Wingdings 3" panose="05040102010807070707" pitchFamily="18" charset="2"/>
      <p:regular r:id="rId34"/>
    </p:embeddedFont>
    <p:embeddedFont>
      <p:font typeface="IranNastaliq" panose="02020505000000020003" pitchFamily="18" charset="0"/>
      <p:regular r:id="rId35"/>
    </p:embeddedFont>
    <p:embeddedFont>
      <p:font typeface="Calibri" panose="020F0502020204030204" pitchFamily="34" charset="0"/>
      <p:regular r:id="rId36"/>
      <p:bold r:id="rId37"/>
      <p:italic r:id="rId38"/>
      <p:boldItalic r:id="rId39"/>
    </p:embeddedFont>
    <p:embeddedFont>
      <p:font typeface="B Davat" panose="00000400000000000000" pitchFamily="2" charset="-78"/>
      <p:regular r:id="rId40"/>
    </p:embeddedFont>
    <p:embeddedFont>
      <p:font typeface="B Mitra" panose="00000400000000000000" pitchFamily="2" charset="-78"/>
      <p:regular r:id="rId41"/>
      <p:bold r:id="rId42"/>
    </p:embeddedFont>
    <p:embeddedFont>
      <p:font typeface="Tw Cen MT Condensed" panose="020B0606020104020203" pitchFamily="34" charset="0"/>
      <p:regular r:id="rId43"/>
      <p:bold r:id="rId44"/>
    </p:embeddedFont>
    <p:embeddedFont>
      <p:font typeface="B Titr" panose="00000700000000000000" pitchFamily="2" charset="-78"/>
      <p:bold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zabh" initials="R" lastIdx="2" clrIdx="0">
    <p:extLst>
      <p:ext uri="{19B8F6BF-5375-455C-9EA6-DF929625EA0E}">
        <p15:presenceInfo xmlns:p15="http://schemas.microsoft.com/office/powerpoint/2012/main" userId="Rezab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A50021"/>
    <a:srgbClr val="00FFFF"/>
    <a:srgbClr val="FF9900"/>
    <a:srgbClr val="FFC1FF"/>
    <a:srgbClr val="FF00FF"/>
    <a:srgbClr val="CCECFF"/>
    <a:srgbClr val="DA26C5"/>
    <a:srgbClr val="FF151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35" autoAdjust="0"/>
    <p:restoredTop sz="79354" autoAdjust="0"/>
  </p:normalViewPr>
  <p:slideViewPr>
    <p:cSldViewPr>
      <p:cViewPr varScale="1">
        <p:scale>
          <a:sx n="109" d="100"/>
          <a:sy n="109" d="100"/>
        </p:scale>
        <p:origin x="18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9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D2F6BB-4D23-49D9-8857-620A929815BB}" type="datetimeFigureOut">
              <a:rPr lang="en-US" smtClean="0"/>
              <a:pPr/>
              <a:t>3/11/2018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8B9255-CB26-4167-BDCF-45D45909DBDD}" type="slidenum">
              <a:rPr lang="en-US" smtClean="0"/>
              <a:pPr/>
              <a:t>‹#›</a:t>
            </a:fld>
            <a:endParaRPr lang="en-US"/>
          </a:p>
        </p:txBody>
      </p:sp>
    </p:spTree>
    <p:extLst>
      <p:ext uri="{BB962C8B-B14F-4D97-AF65-F5344CB8AC3E}">
        <p14:creationId xmlns:p14="http://schemas.microsoft.com/office/powerpoint/2010/main" val="1976415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فیلم مقدمه ایی(تا</a:t>
            </a:r>
            <a:r>
              <a:rPr lang="fa-IR" baseline="0" dirty="0" smtClean="0"/>
              <a:t> آماده شدن جلسه و حس و حال معنوی</a:t>
            </a:r>
            <a:r>
              <a:rPr lang="fa-IR" dirty="0" smtClean="0"/>
              <a:t>)</a:t>
            </a:r>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a:t>
            </a:fld>
            <a:endParaRPr lang="en-US"/>
          </a:p>
        </p:txBody>
      </p:sp>
    </p:spTree>
    <p:extLst>
      <p:ext uri="{BB962C8B-B14F-4D97-AF65-F5344CB8AC3E}">
        <p14:creationId xmlns:p14="http://schemas.microsoft.com/office/powerpoint/2010/main" val="262385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شاید بگید خب اصلا چه نیازی هست که ما دلتنگ خدا بشیم ؟ دلتنگ خدا بشیم که چی بشه؟ </a:t>
            </a:r>
          </a:p>
          <a:p>
            <a:pPr algn="r" rtl="1"/>
            <a:r>
              <a:rPr lang="fa-IR" dirty="0" smtClean="0"/>
              <a:t>خداوند</a:t>
            </a:r>
            <a:r>
              <a:rPr lang="fa-IR" baseline="0" dirty="0" smtClean="0"/>
              <a:t> چه نیازی به دلتنگی من </a:t>
            </a:r>
            <a:r>
              <a:rPr lang="fa-IR" baseline="0" dirty="0" err="1" smtClean="0"/>
              <a:t>داره</a:t>
            </a:r>
            <a:r>
              <a:rPr lang="fa-IR" baseline="0" dirty="0" smtClean="0"/>
              <a:t>؟ دلتنگ خدا </a:t>
            </a:r>
            <a:r>
              <a:rPr lang="fa-IR" baseline="0" dirty="0" err="1" smtClean="0"/>
              <a:t>نشیم</a:t>
            </a:r>
            <a:r>
              <a:rPr lang="fa-IR" baseline="0" dirty="0" smtClean="0"/>
              <a:t> چه مشکلی پیش میاد؟ </a:t>
            </a:r>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10</a:t>
            </a:fld>
            <a:endParaRPr lang="en-US"/>
          </a:p>
        </p:txBody>
      </p:sp>
    </p:spTree>
    <p:extLst>
      <p:ext uri="{BB962C8B-B14F-4D97-AF65-F5344CB8AC3E}">
        <p14:creationId xmlns:p14="http://schemas.microsoft.com/office/powerpoint/2010/main" val="3333473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تبیین علل لزوم</a:t>
            </a:r>
            <a:r>
              <a:rPr lang="fa-IR" sz="1200" kern="1200" baseline="0" dirty="0" smtClean="0">
                <a:solidFill>
                  <a:schemeClr val="tx1"/>
                </a:solidFill>
                <a:effectLst/>
                <a:latin typeface="+mn-lt"/>
                <a:ea typeface="+mn-ea"/>
                <a:cs typeface="+mn-cs"/>
              </a:rPr>
              <a:t> دلتنگی برای خدای متعال:</a:t>
            </a:r>
            <a:endParaRPr lang="fa-IR"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ببینید دوستان، خداوند متعال وقتی ادم رو خلق کرد به تعبیر قران کریم «</a:t>
            </a:r>
            <a:r>
              <a:rPr lang="fa-IR" sz="1200" b="1" u="sng" kern="1200" dirty="0" smtClean="0">
                <a:solidFill>
                  <a:schemeClr val="tx1"/>
                </a:solidFill>
                <a:effectLst/>
                <a:latin typeface="+mn-lt"/>
                <a:ea typeface="+mn-ea"/>
                <a:cs typeface="+mn-cs"/>
              </a:rPr>
              <a:t>ونفخت فیه من روحی»  </a:t>
            </a:r>
            <a:r>
              <a:rPr lang="fa-IR" sz="1200" kern="1200" dirty="0" smtClean="0">
                <a:solidFill>
                  <a:schemeClr val="tx1"/>
                </a:solidFill>
                <a:effectLst/>
                <a:latin typeface="+mn-lt"/>
                <a:ea typeface="+mn-ea"/>
                <a:cs typeface="+mn-cs"/>
              </a:rPr>
              <a:t>از روح خودش در جسم آدم دمید یعنی اینکه روح ما خداییه وبا خدا به آرامش میرسه نه تنها خلقت ما خداییه بلکه بازگشت همه ما هم به سوی خداست.</a:t>
            </a:r>
          </a:p>
          <a:p>
            <a:pPr algn="r" rtl="1"/>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11</a:t>
            </a:fld>
            <a:endParaRPr lang="en-US"/>
          </a:p>
        </p:txBody>
      </p:sp>
    </p:spTree>
    <p:extLst>
      <p:ext uri="{BB962C8B-B14F-4D97-AF65-F5344CB8AC3E}">
        <p14:creationId xmlns:p14="http://schemas.microsoft.com/office/powerpoint/2010/main" val="317884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سروران عزیز ، اصل ما خداست ما از اصلمون جدا شدیم دلتنگی برا خدا همون دلتنگی برای اصل خودمونه اصلی که نهایت کماله نهایت خوبیهاست نهایت زیباییهاست</a:t>
            </a:r>
          </a:p>
          <a:p>
            <a:pPr algn="r" rtl="1"/>
            <a:endParaRPr lang="fa-IR" dirty="0" smtClean="0"/>
          </a:p>
        </p:txBody>
      </p:sp>
      <p:sp>
        <p:nvSpPr>
          <p:cNvPr id="4" name="Slide Number Placeholder 3"/>
          <p:cNvSpPr>
            <a:spLocks noGrp="1"/>
          </p:cNvSpPr>
          <p:nvPr>
            <p:ph type="sldNum" sz="quarter" idx="10"/>
          </p:nvPr>
        </p:nvSpPr>
        <p:spPr/>
        <p:txBody>
          <a:bodyPr/>
          <a:lstStyle/>
          <a:p>
            <a:fld id="{5B8B9255-CB26-4167-BDCF-45D45909DBDD}" type="slidenum">
              <a:rPr lang="en-US" smtClean="0"/>
              <a:pPr/>
              <a:t>12</a:t>
            </a:fld>
            <a:endParaRPr lang="en-US"/>
          </a:p>
        </p:txBody>
      </p:sp>
    </p:spTree>
    <p:extLst>
      <p:ext uri="{BB962C8B-B14F-4D97-AF65-F5344CB8AC3E}">
        <p14:creationId xmlns:p14="http://schemas.microsoft.com/office/powerpoint/2010/main" val="2226439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چون یه روز هممونو می برن</a:t>
            </a:r>
          </a:p>
          <a:p>
            <a:pPr algn="r" rtl="1"/>
            <a:r>
              <a:rPr lang="fa-IR" dirty="0" smtClean="0"/>
              <a:t>بازگشت همه ما هم به سوی خداست «انا لله وانا الیه راجعون» از اوییم وبه سوی او برمیگردیم چه بخوایم و چه نخوایم باید یک روزی در پیشگاه خدا حاضر بشیم پس چه بهتره که خودمون با پای اراده برگردیم به سمت خدا نه اینکه به زور ما رو ببرن که اگه به زور ببرن دیگه کار سخت میشه توی این بردن به زور اذیت شدن هست. </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13</a:t>
            </a:fld>
            <a:endParaRPr lang="en-US"/>
          </a:p>
        </p:txBody>
      </p:sp>
    </p:spTree>
    <p:extLst>
      <p:ext uri="{BB962C8B-B14F-4D97-AF65-F5344CB8AC3E}">
        <p14:creationId xmlns:p14="http://schemas.microsoft.com/office/powerpoint/2010/main" val="754833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ببینید</a:t>
            </a:r>
            <a:r>
              <a:rPr lang="fa-IR" baseline="0" dirty="0" smtClean="0"/>
              <a:t> چه زیبا و واقعا دلتنگ خدای خودش بود</a:t>
            </a:r>
          </a:p>
          <a:p>
            <a:pPr algn="r" rtl="1"/>
            <a:r>
              <a:rPr lang="fa-IR" baseline="0" dirty="0" smtClean="0"/>
              <a:t>چطور میشه که یه انسان به این درجه می رسه؟</a:t>
            </a:r>
          </a:p>
          <a:p>
            <a:pPr algn="r" rtl="1"/>
            <a:r>
              <a:rPr lang="fa-IR" baseline="0" dirty="0" smtClean="0"/>
              <a:t>چکار کنیم ما هم اینجور دلتنگ و بیقرار خدا بشیم؟</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14</a:t>
            </a:fld>
            <a:endParaRPr lang="en-US"/>
          </a:p>
        </p:txBody>
      </p:sp>
    </p:spTree>
    <p:extLst>
      <p:ext uri="{BB962C8B-B14F-4D97-AF65-F5344CB8AC3E}">
        <p14:creationId xmlns:p14="http://schemas.microsoft.com/office/powerpoint/2010/main" val="50490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و </a:t>
            </a:r>
            <a:r>
              <a:rPr lang="fa-IR" dirty="0" err="1" smtClean="0"/>
              <a:t>برخى</a:t>
            </a:r>
            <a:r>
              <a:rPr lang="fa-IR" dirty="0" smtClean="0"/>
              <a:t> از مردم به </a:t>
            </a:r>
            <a:r>
              <a:rPr lang="fa-IR" dirty="0" err="1" smtClean="0"/>
              <a:t>جاى</a:t>
            </a:r>
            <a:r>
              <a:rPr lang="fa-IR" dirty="0" smtClean="0"/>
              <a:t> خدا </a:t>
            </a:r>
            <a:r>
              <a:rPr lang="fa-IR" dirty="0" err="1" smtClean="0"/>
              <a:t>همتایانى</a:t>
            </a:r>
            <a:r>
              <a:rPr lang="fa-IR" dirty="0" smtClean="0"/>
              <a:t> (از </a:t>
            </a:r>
            <a:r>
              <a:rPr lang="fa-IR" dirty="0" err="1" smtClean="0"/>
              <a:t>بت‏ها</a:t>
            </a:r>
            <a:r>
              <a:rPr lang="fa-IR" dirty="0" smtClean="0"/>
              <a:t> و ستارگان و </a:t>
            </a:r>
            <a:r>
              <a:rPr lang="fa-IR" dirty="0" err="1" smtClean="0"/>
              <a:t>اجنّه</a:t>
            </a:r>
            <a:r>
              <a:rPr lang="fa-IR" dirty="0" smtClean="0"/>
              <a:t>) </a:t>
            </a:r>
            <a:r>
              <a:rPr lang="fa-IR" dirty="0" err="1" smtClean="0"/>
              <a:t>برمى‏گزینند</a:t>
            </a:r>
            <a:r>
              <a:rPr lang="fa-IR" dirty="0" smtClean="0"/>
              <a:t> که آنها را چنان که باید خدا را دوست داشت دوست </a:t>
            </a:r>
            <a:r>
              <a:rPr lang="fa-IR" dirty="0" err="1" smtClean="0"/>
              <a:t>مى‏دارند</a:t>
            </a:r>
            <a:r>
              <a:rPr lang="fa-IR" dirty="0" smtClean="0"/>
              <a:t>، </a:t>
            </a:r>
            <a:r>
              <a:rPr lang="fa-IR" dirty="0" err="1" smtClean="0"/>
              <a:t>ولى</a:t>
            </a:r>
            <a:r>
              <a:rPr lang="fa-IR" dirty="0" smtClean="0"/>
              <a:t> </a:t>
            </a:r>
            <a:r>
              <a:rPr lang="fa-IR" dirty="0" err="1" smtClean="0"/>
              <a:t>کسانى</a:t>
            </a:r>
            <a:r>
              <a:rPr lang="fa-IR" dirty="0" smtClean="0"/>
              <a:t> که ایمان </a:t>
            </a:r>
            <a:r>
              <a:rPr lang="fa-IR" dirty="0" err="1" smtClean="0"/>
              <a:t>آورده‏اند</a:t>
            </a:r>
            <a:r>
              <a:rPr lang="fa-IR" dirty="0" smtClean="0"/>
              <a:t> </a:t>
            </a:r>
            <a:r>
              <a:rPr lang="fa-IR" dirty="0" err="1" smtClean="0"/>
              <a:t>محبتشان</a:t>
            </a:r>
            <a:r>
              <a:rPr lang="fa-IR" dirty="0" smtClean="0"/>
              <a:t> به خداوند بیشتر است</a:t>
            </a:r>
            <a:r>
              <a:rPr lang="fa-IR" baseline="0" dirty="0"/>
              <a:t> </a:t>
            </a:r>
            <a:r>
              <a:rPr lang="fa-IR" baseline="0" dirty="0" smtClean="0"/>
              <a:t>         </a:t>
            </a:r>
            <a:r>
              <a:rPr lang="fa-IR" dirty="0" err="1" smtClean="0"/>
              <a:t>البقرة</a:t>
            </a:r>
            <a:r>
              <a:rPr lang="fa-IR" dirty="0" smtClean="0"/>
              <a:t> آیه : 165</a:t>
            </a:r>
          </a:p>
        </p:txBody>
      </p:sp>
      <p:sp>
        <p:nvSpPr>
          <p:cNvPr id="4" name="Slide Number Placeholder 3"/>
          <p:cNvSpPr>
            <a:spLocks noGrp="1"/>
          </p:cNvSpPr>
          <p:nvPr>
            <p:ph type="sldNum" sz="quarter" idx="10"/>
          </p:nvPr>
        </p:nvSpPr>
        <p:spPr/>
        <p:txBody>
          <a:bodyPr/>
          <a:lstStyle/>
          <a:p>
            <a:fld id="{5B8B9255-CB26-4167-BDCF-45D45909DBDD}" type="slidenum">
              <a:rPr lang="en-US" smtClean="0"/>
              <a:pPr/>
              <a:t>15</a:t>
            </a:fld>
            <a:endParaRPr lang="en-US"/>
          </a:p>
        </p:txBody>
      </p:sp>
    </p:spTree>
    <p:extLst>
      <p:ext uri="{BB962C8B-B14F-4D97-AF65-F5344CB8AC3E}">
        <p14:creationId xmlns:p14="http://schemas.microsoft.com/office/powerpoint/2010/main" val="1792313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a-IR" sz="2800" dirty="0" smtClean="0">
                <a:cs typeface="B Titr" panose="00000700000000000000" pitchFamily="2" charset="-78"/>
              </a:rPr>
              <a:t>هوای نفس باعث فراموشی </a:t>
            </a:r>
            <a:r>
              <a:rPr lang="fa-IR" sz="2800" dirty="0" err="1" smtClean="0">
                <a:cs typeface="B Titr" panose="00000700000000000000" pitchFamily="2" charset="-78"/>
              </a:rPr>
              <a:t>اصلمون</a:t>
            </a:r>
            <a:r>
              <a:rPr lang="fa-IR" sz="2800" baseline="0" dirty="0" smtClean="0">
                <a:cs typeface="B Titr" panose="00000700000000000000" pitchFamily="2" charset="-78"/>
              </a:rPr>
              <a:t> میشه</a:t>
            </a:r>
          </a:p>
          <a:p>
            <a:pPr marL="0" marR="0" indent="0" algn="r" defTabSz="914400" rtl="0" eaLnBrk="1" fontAlgn="auto" latinLnBrk="0" hangingPunct="1">
              <a:lnSpc>
                <a:spcPct val="100000"/>
              </a:lnSpc>
              <a:spcBef>
                <a:spcPts val="0"/>
              </a:spcBef>
              <a:spcAft>
                <a:spcPts val="0"/>
              </a:spcAft>
              <a:buClrTx/>
              <a:buSzTx/>
              <a:buFontTx/>
              <a:buNone/>
              <a:tabLst/>
              <a:defRPr/>
            </a:pPr>
            <a:r>
              <a:rPr lang="ar-AE" sz="2800" dirty="0" smtClean="0">
                <a:cs typeface="B Titr" panose="00000700000000000000" pitchFamily="2" charset="-78"/>
              </a:rPr>
              <a:t>بعضیا هم هوای نفسشون خداشونه هر کاری دلشون بخواد انجام میدن هر حرفی دلشون بخواد  میزنن براشون مهم نیست دلی رو میشکنن یا نه میگن فقط خودمون </a:t>
            </a:r>
          </a:p>
          <a:p>
            <a:pPr algn="r"/>
            <a:endParaRPr lang="fa-IR" sz="2800" dirty="0" smtClean="0"/>
          </a:p>
          <a:p>
            <a:pPr algn="r"/>
            <a:endParaRPr lang="fa-IR" sz="2800" dirty="0" smtClean="0"/>
          </a:p>
          <a:p>
            <a:pPr algn="r"/>
            <a:r>
              <a:rPr lang="fa-IR" sz="2800" dirty="0" smtClean="0"/>
              <a:t>(آیا آن کسی که هوای نفس را به خدایی گرفته بود دیدی؟ ایا تو ضامن او هستی ؟) *(یا گمان کرده ای که بیشترشان میشنوند و میفهمند ؟ اینان چون چارپایانی بیش نیستند بلکه از چار پایان هم گمراه ترند.) </a:t>
            </a:r>
            <a:endParaRPr lang="en-US" sz="2800"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16</a:t>
            </a:fld>
            <a:endParaRPr lang="en-US"/>
          </a:p>
        </p:txBody>
      </p:sp>
    </p:spTree>
    <p:extLst>
      <p:ext uri="{BB962C8B-B14F-4D97-AF65-F5344CB8AC3E}">
        <p14:creationId xmlns:p14="http://schemas.microsoft.com/office/powerpoint/2010/main" val="2131414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البته بعضی ها هم خدا رو دوست دارن ولی اینقدر گناه کردند که این صفحه دلشون رو ظلمت پر کرده  اینقدر این دل  تاریک شده که دیگه نمیتونه یاد</a:t>
            </a:r>
            <a:r>
              <a:rPr lang="fa-IR" baseline="0" dirty="0" smtClean="0"/>
              <a:t> خدا باشه</a:t>
            </a:r>
            <a:endParaRPr lang="fa-IR" dirty="0" smtClean="0"/>
          </a:p>
        </p:txBody>
      </p:sp>
      <p:sp>
        <p:nvSpPr>
          <p:cNvPr id="4" name="Slide Number Placeholder 3"/>
          <p:cNvSpPr>
            <a:spLocks noGrp="1"/>
          </p:cNvSpPr>
          <p:nvPr>
            <p:ph type="sldNum" sz="quarter" idx="10"/>
          </p:nvPr>
        </p:nvSpPr>
        <p:spPr/>
        <p:txBody>
          <a:bodyPr/>
          <a:lstStyle/>
          <a:p>
            <a:fld id="{5B8B9255-CB26-4167-BDCF-45D45909DBDD}" type="slidenum">
              <a:rPr lang="en-US" smtClean="0"/>
              <a:pPr/>
              <a:t>17</a:t>
            </a:fld>
            <a:endParaRPr lang="en-US"/>
          </a:p>
        </p:txBody>
      </p:sp>
    </p:spTree>
    <p:extLst>
      <p:ext uri="{BB962C8B-B14F-4D97-AF65-F5344CB8AC3E}">
        <p14:creationId xmlns:p14="http://schemas.microsoft.com/office/powerpoint/2010/main" val="128066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توبه این سیاهی ها را از دل ما پاک می کنه</a:t>
            </a:r>
          </a:p>
          <a:p>
            <a:pPr algn="r" rtl="1"/>
            <a:r>
              <a:rPr lang="fa-IR" dirty="0" smtClean="0"/>
              <a:t>(کلیپ را آرام آرام حین پخش توضیح دهید یا اثناء پخش متوقف</a:t>
            </a:r>
            <a:r>
              <a:rPr lang="fa-IR" baseline="0" dirty="0" smtClean="0"/>
              <a:t> و زیرنویس ها را بخونید</a:t>
            </a:r>
            <a:r>
              <a:rPr lang="fa-IR" dirty="0" smtClean="0"/>
              <a:t>)</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18</a:t>
            </a:fld>
            <a:endParaRPr lang="en-US"/>
          </a:p>
        </p:txBody>
      </p:sp>
    </p:spTree>
    <p:extLst>
      <p:ext uri="{BB962C8B-B14F-4D97-AF65-F5344CB8AC3E}">
        <p14:creationId xmlns:p14="http://schemas.microsoft.com/office/powerpoint/2010/main" val="3020417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در روایت قدسی داریم که خداوند میفرماید: «اگر کسانی که من رو فراموش کردند میدونستند چقدر مشاق برگشتن اونها هستم از شدت شوق میمردند. و بند بند بدن اونها از هم جدا می شد » هر چقدر هم گناه داری ناامید نباش این خدا خیلی خدای مهربونیه.</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19</a:t>
            </a:fld>
            <a:endParaRPr lang="en-US"/>
          </a:p>
        </p:txBody>
      </p:sp>
    </p:spTree>
    <p:extLst>
      <p:ext uri="{BB962C8B-B14F-4D97-AF65-F5344CB8AC3E}">
        <p14:creationId xmlns:p14="http://schemas.microsoft.com/office/powerpoint/2010/main" val="1720243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فیلم مصاحبه با معتکفین جهت ایجاد</a:t>
            </a:r>
            <a:r>
              <a:rPr lang="fa-IR" baseline="0" dirty="0" smtClean="0"/>
              <a:t> حس معنویت</a:t>
            </a:r>
          </a:p>
          <a:p>
            <a:pPr algn="r" rtl="1"/>
            <a:r>
              <a:rPr lang="fa-IR" baseline="0" dirty="0" smtClean="0"/>
              <a:t>اجازه بدید شروع بحثمون با یه فیلم مصاحبه با معتکفین و حس و حالشون در روز پایان اعتکاف شروع کنیم و بعد راجع به حس و حال اعتکاف کمی با هم بحث کنیم</a:t>
            </a:r>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a:t>
            </a:fld>
            <a:endParaRPr lang="en-US"/>
          </a:p>
        </p:txBody>
      </p:sp>
    </p:spTree>
    <p:extLst>
      <p:ext uri="{BB962C8B-B14F-4D97-AF65-F5344CB8AC3E}">
        <p14:creationId xmlns:p14="http://schemas.microsoft.com/office/powerpoint/2010/main" val="2916035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وقتی که توبه حاصل شد این قلبی که با زنگار و گناه کدر شده بود حالا دیگه صاف شده مثل روز اول. این قلب دیگه دلتنگ خدا میشه دیگه دنبال یه جای خلوت میگردی که با محبوب خودت راز و نیاز کنی </a:t>
            </a:r>
          </a:p>
          <a:p>
            <a:pPr algn="r" rtl="1"/>
            <a:r>
              <a:rPr lang="fa-IR" dirty="0" smtClean="0"/>
              <a:t>این اثر همون دلتنگیه</a:t>
            </a:r>
          </a:p>
          <a:p>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20</a:t>
            </a:fld>
            <a:endParaRPr lang="en-US"/>
          </a:p>
        </p:txBody>
      </p:sp>
    </p:spTree>
    <p:extLst>
      <p:ext uri="{BB962C8B-B14F-4D97-AF65-F5344CB8AC3E}">
        <p14:creationId xmlns:p14="http://schemas.microsoft.com/office/powerpoint/2010/main" val="4199937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dirty="0" smtClean="0">
                <a:latin typeface="0 Titr Bold"/>
                <a:cs typeface="B Mitra" panose="00000400000000000000" pitchFamily="2" charset="-78"/>
              </a:rPr>
              <a:t>لازمه روز اول اعتکافی این دل رو طاهر کنیم و توبه کنیم. چون بدونه نوبه و تطهیر دل نمیتونیم خوب با خدا حرف بزنیم و خداوند به دل آلوده نطر نمیکنه</a:t>
            </a:r>
            <a:endParaRPr lang="en-US" sz="1200" dirty="0" smtClean="0">
              <a:latin typeface="0 Titr Bold"/>
              <a:cs typeface="B Mitra" panose="00000400000000000000" pitchFamily="2" charset="-78"/>
            </a:endParaRPr>
          </a:p>
          <a:p>
            <a:pPr algn="r" rtl="1"/>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21</a:t>
            </a:fld>
            <a:endParaRPr lang="en-US"/>
          </a:p>
        </p:txBody>
      </p:sp>
    </p:spTree>
    <p:extLst>
      <p:ext uri="{BB962C8B-B14F-4D97-AF65-F5344CB8AC3E}">
        <p14:creationId xmlns:p14="http://schemas.microsoft.com/office/powerpoint/2010/main" val="442092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خدا اینقدر مهربونه که اگه توبه کردی گناهانت رو هم تبدیل به ثواب میکنه</a:t>
            </a:r>
            <a:r>
              <a:rPr lang="fa-IR" baseline="0" dirty="0" smtClean="0"/>
              <a:t> </a:t>
            </a:r>
            <a:r>
              <a:rPr lang="fa-IR" dirty="0" smtClean="0"/>
              <a:t>اگه توبه کردی اون وقت دیگه میشی حبیب خدا میشی عزیز خدا ( یعنی خدا توبه کنندگان و پاکیزگان رو دوست داره )</a:t>
            </a:r>
            <a:r>
              <a:rPr lang="fa-IR" baseline="0" dirty="0" smtClean="0"/>
              <a:t> </a:t>
            </a:r>
            <a:r>
              <a:rPr lang="fa-IR" dirty="0" smtClean="0"/>
              <a:t>و اینکه این پشیمانی چطور حاصل میشه با متذکر شدن تاثیر گناهان در روح و اون تبعات و عواقبی که در عالم برزخ و قیامت در روایات اومده. که شخص با فکر کردن در عقوبت گناه از معاصی پرهیز میکنه و اگه مبتلا شد پشیمان میشه و عزم در ترک پیدا میکنه.</a:t>
            </a:r>
          </a:p>
          <a:p>
            <a:pPr algn="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22</a:t>
            </a:fld>
            <a:endParaRPr lang="en-US"/>
          </a:p>
        </p:txBody>
      </p:sp>
    </p:spTree>
    <p:extLst>
      <p:ext uri="{BB962C8B-B14F-4D97-AF65-F5344CB8AC3E}">
        <p14:creationId xmlns:p14="http://schemas.microsoft.com/office/powerpoint/2010/main" val="1222654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gn="just" rtl="1">
              <a:lnSpc>
                <a:spcPct val="150000"/>
              </a:lnSpc>
            </a:pPr>
            <a:r>
              <a:rPr lang="fa-IR" dirty="0" smtClean="0"/>
              <a:t>داستان حبه عرنی و نوف بکالی:</a:t>
            </a:r>
          </a:p>
          <a:p>
            <a:pPr algn="just" rtl="1">
              <a:lnSpc>
                <a:spcPct val="150000"/>
              </a:lnSpc>
            </a:pPr>
            <a:r>
              <a:rPr lang="ar-SA" sz="1200" b="1" i="0" kern="1200" dirty="0" smtClean="0">
                <a:solidFill>
                  <a:schemeClr val="tx1"/>
                </a:solidFill>
                <a:effectLst/>
                <a:latin typeface="+mn-lt"/>
                <a:ea typeface="+mn-ea"/>
                <a:cs typeface="+mn-cs"/>
              </a:rPr>
              <a:t>حبه عرنی و نوف بکالی که دو تن از یاران امیرالمومنین بودند</a:t>
            </a:r>
            <a:r>
              <a:rPr lang="ar-SA" sz="1200" b="1" i="0" kern="1200" baseline="30000" dirty="0" smtClean="0">
                <a:solidFill>
                  <a:schemeClr val="tx1"/>
                </a:solidFill>
                <a:effectLst/>
                <a:latin typeface="+mn-lt"/>
                <a:ea typeface="+mn-ea"/>
                <a:cs typeface="+mn-cs"/>
              </a:rPr>
              <a:t> </a:t>
            </a:r>
            <a:r>
              <a:rPr lang="ar-SA" sz="1200" b="1" i="0" kern="1200" dirty="0" smtClean="0">
                <a:solidFill>
                  <a:schemeClr val="tx1"/>
                </a:solidFill>
                <a:effectLst/>
                <a:latin typeface="+mn-lt"/>
                <a:ea typeface="+mn-ea"/>
                <a:cs typeface="+mn-cs"/>
              </a:rPr>
              <a:t>شبی را در صحن حیلت دار الاماره ی کوفه خوابیده بودند بعد از نیمه شب دیدند امیر مومنان اهسته از داخل قصر به طرف صحن حیاط می اید اما با حالتی غیر عادی حالتی فوق العاده که قادر نیست تعادل خودشون رو حفظ کنن دست خودشون رو بر روی دیوار تکیه داده و خم شده و با کمک دیوار قدم به قدم پیش میان و با خود ایات اخر سوره ال عمران رو میخونن ( ان فی خلقِ السموات و الارضِ و اختلافِ اللیلِ و النهار لایاتٍ لَاُولی الالباب[ ال عمران190] ) (( همانا در افرینش حیرت آور و شگفت انگیز آسمانها و زمین و در گردش منظم شب و روز نشانه هایی است برای صاحبدلان و خردمندان ))  و ( الذین یَذکرونَ اللهَ قیاماً و قعوداً و علی جُنُوبِهِم و یَتَفَکَرونَ فی خلقِ السمواتِ و الارضِ ربنا ما خلقتَ هذا باطلاً سُبحانَکَ فقنا عذابَ النار[ال عمران191] ) (( آنان که خدا را در همه حال و در همه وقت به یاد دارند و او را فراموش نمی کنند چه نشسته و چه ایستاده و چه به پهلو خوابیده و درباره ای خلقت آسمانها و زمین در اندیشه فرو می روند پروردگار این دستگاه با عظمت را عبث نیافریده ای تو منزهی از اینکه کاری به عبث بکنی )) و ( ربنا اِنکَ منَ تُدخِلِ النارَ فقد اخزَیتَهُ و ما للظالمینَ مِن انصار[ال عمران192]ٍ ) (( پروردگارا هر کس را که تو عذاب کنی و به آتش ببری بی آبرویش کرده ای ستمگران یارانی ندارند )) و ( ربنا اننا سمعنا منادیاً ینادی للایمان ِ اَن آمِنوا بِربِکُم فَآمنا رَبنا فَاغفِر لَنا ذُنوبَنا و کَفِر عَنا سیِئاتِنا و تَوَفنا مع الابرار[ال عمران193] ) (( پروردگارا ما ندای منادی ایمان را شنیدیم که به پروردگار خود ایمان بیاورید ما ایمان آوردیم پس ما را ببخشسای و از گناهان ما درگذر و ما را در شمار نیکان خود ببر )) و ( رَبَناوَ آتِنا ما وَدعتَنا علی رُسُلِکَ و لا تُخزِنا یومَ القیامةِ اِنَکَ لا تُخلِفُ المیعاد[ال عمران194] ) (( پرودگارا آنچه به وسیله ای پیغمبران وعده داده ای نصیب ما کن ما را در روز رستاخیز بی آبرو مکن البته تو هرگز وعده ای خلافی نمی کنی )) همینکه این آیات رو به آخر رسوندن دوباره از اول شروع به خوندن کردن مکرر این آیات رو در حالی که از خود بی خود شده بودن و گوییی هوش از سرشون پریده بود تلاوت میکردن . حبه و نوف هر دو در بستر  آرمیده بودند و این منظره ی عجیب رو نگاه میکردن  حبه مثل ادم های  بهت زده خیره خیرهنگاه میکرد اما نوف نتونست جلوی اشکشو بگیره و زد زیر گریه  تا اینکه علی ع به نزدیک خوابگاه حبه رسید و فرمود : خوابی یا بیدار ؟ حبه گفت : بیدارم یا امیر المومنین تو که از هیبت و خشیت خدا اینچنین هستی پس وای به حال ما بیچارگان ، امیر المومنین چشم هاشو  پایین انداخت و گریست آنگاه فرمود : (( ای حبه همگی ما روزی در مقابل خدا نگه داشته خواهیم شد و هیچ عملی از اعمال ما بر او پوشیده نیست او به من و تو از رگ گردن نزدیک تر است هیچ چیز نمی تواند بین ما و خدا حائل شود )) بعد به نوف فرمود: (( خوابی ؟ )) نوف گفت : نه یا امیر المومنین بیدارم مدتیه که دارم اشک میریزم ، امیر مومنان فرمود : ای نوف اگر امروز از خوف خدا زیاد گریه کنی فردا چشمت روشن خواهد شد ، ای نوف هر قطره اشکی که از خوف خدا از دیده ای بیرون آید دریاهایی از آتش را فرو می نشاند ، ای نوف هیچ مقام و منزلتش بالاتر از کسی نیست که از خوف خدا گریه کند و به خاطر خدا دوست بدارد ، ای نوف آن کس که خدا را دوست بدارد و هر چه را دوست می دارد به خاطر خدا دوست بدارد چیزی را بر دوستی خدا ترجیح نمی دهد و آن کس که را هر چه را که دشمن می دارد به خاطر خدا دشمن بدارد از این دشمنی به جز نیکی به او نخواهد رسید هر گاه به این درجه رسیدید حقایق ایمان را به کمال در یافته اید . </a:t>
            </a:r>
            <a:endParaRPr lang="en-US" sz="1200" b="1" i="1" kern="1200" dirty="0" smtClean="0">
              <a:solidFill>
                <a:schemeClr val="tx1"/>
              </a:solidFill>
              <a:effectLst/>
              <a:latin typeface="+mn-lt"/>
              <a:ea typeface="+mn-ea"/>
              <a:cs typeface="+mn-cs"/>
            </a:endParaRPr>
          </a:p>
          <a:p>
            <a:pPr algn="just" rtl="1">
              <a:lnSpc>
                <a:spcPct val="150000"/>
              </a:lnSpc>
            </a:pPr>
            <a:r>
              <a:rPr lang="ar-SA" sz="1200" kern="1200" dirty="0" smtClean="0">
                <a:solidFill>
                  <a:schemeClr val="tx1"/>
                </a:solidFill>
                <a:effectLst/>
                <a:latin typeface="+mn-lt"/>
                <a:ea typeface="+mn-ea"/>
                <a:cs typeface="+mn-cs"/>
              </a:rPr>
              <a:t>بعد  حبه و نوف را موعظه کردن و آخرین جمله ای که فرمود این بود : ( از خدا بترسید من به شما ابلاغ کردم ) بعد ازاونهاجدا شدن و سرگرم احوال خود شدن به مناجات پرداخت و می فرمود : (( خدایا کاش می دانستم هنگامی که از تو غفلت می کنم تو از من روی بر میگردانی یا باز به من توجه داری ای کاش می دانستم در این خواب های طولانیم و در این کوتاهی کردنم در شکر گذاری حالم نزد تو چگونه است )) حبه و نوف گفتند (( به خدا قسم دائماً راه می رفت و حالش همین بود تا صبح طلوع کرد )) ( بحار الانوار / ج 9 / چاپ تبریز / ص 589 ، داستان راستان / ج 2 / ص 160 – 165 ) </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23</a:t>
            </a:fld>
            <a:endParaRPr lang="en-US"/>
          </a:p>
        </p:txBody>
      </p:sp>
    </p:spTree>
    <p:extLst>
      <p:ext uri="{BB962C8B-B14F-4D97-AF65-F5344CB8AC3E}">
        <p14:creationId xmlns:p14="http://schemas.microsoft.com/office/powerpoint/2010/main" val="667003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24</a:t>
            </a:fld>
            <a:endParaRPr lang="en-US"/>
          </a:p>
        </p:txBody>
      </p:sp>
    </p:spTree>
    <p:extLst>
      <p:ext uri="{BB962C8B-B14F-4D97-AF65-F5344CB8AC3E}">
        <p14:creationId xmlns:p14="http://schemas.microsoft.com/office/powerpoint/2010/main" val="198709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t>میدونی خدا منتظرته؟</a:t>
            </a:r>
          </a:p>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t>ما چقد برای حرف زدن با</a:t>
            </a:r>
            <a:r>
              <a:rPr lang="fa-IR" baseline="0" dirty="0" smtClean="0"/>
              <a:t> خداوقت گذاشتیم؟</a:t>
            </a:r>
          </a:p>
          <a:p>
            <a:pPr marL="0" marR="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smtClean="0">
                <a:ln>
                  <a:noFill/>
                </a:ln>
                <a:solidFill>
                  <a:prstClr val="black"/>
                </a:solidFill>
                <a:effectLst/>
                <a:uLnTx/>
                <a:uFillTx/>
                <a:latin typeface="Tw Cen MT" panose="020B0602020104020603"/>
                <a:ea typeface="+mn-ea"/>
                <a:cs typeface="B Titr" panose="00000700000000000000" pitchFamily="2" charset="-78"/>
              </a:rPr>
              <a:t>ما چقدر وقت برای درد دل با خدا میگذاریم؟!</a:t>
            </a:r>
            <a:endParaRPr kumimoji="0" lang="en-US" sz="3600" b="0" i="0" u="none" strike="noStrike" kern="1200" cap="none" spc="0" normalizeH="0" baseline="0" noProof="0" dirty="0" smtClean="0">
              <a:ln>
                <a:noFill/>
              </a:ln>
              <a:solidFill>
                <a:prstClr val="black"/>
              </a:solidFill>
              <a:effectLst/>
              <a:uLnTx/>
              <a:uFillTx/>
              <a:latin typeface="Tw Cen MT" panose="020B0602020104020603"/>
              <a:ea typeface="+mn-ea"/>
              <a:cs typeface="B Titr" panose="000007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baseline="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fa-IR" baseline="0" smtClean="0"/>
              <a:t>سخنران در این صفحه در صورت فراهم بودن زمینه مناجات با خدا اجرا کند.</a:t>
            </a:r>
            <a:endParaRPr lang="fa-IR" baseline="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fa-IR" baseline="0" dirty="0" smtClean="0"/>
              <a:t>بعد صحبتای من برو یه گوشه بشین و خلوت کن با خدای خودت و برگرد بگو خدایا اومده تئ خونت...</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25</a:t>
            </a:fld>
            <a:endParaRPr lang="en-US"/>
          </a:p>
        </p:txBody>
      </p:sp>
    </p:spTree>
    <p:extLst>
      <p:ext uri="{BB962C8B-B14F-4D97-AF65-F5344CB8AC3E}">
        <p14:creationId xmlns:p14="http://schemas.microsoft.com/office/powerpoint/2010/main" val="4128130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26</a:t>
            </a:fld>
            <a:endParaRPr lang="en-US"/>
          </a:p>
        </p:txBody>
      </p:sp>
    </p:spTree>
    <p:extLst>
      <p:ext uri="{BB962C8B-B14F-4D97-AF65-F5344CB8AC3E}">
        <p14:creationId xmlns:p14="http://schemas.microsoft.com/office/powerpoint/2010/main" val="2702711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مخاطب:</a:t>
            </a:r>
            <a:r>
              <a:rPr lang="fa-IR" baseline="0" dirty="0" smtClean="0"/>
              <a:t> جوان معتکف</a:t>
            </a:r>
          </a:p>
          <a:p>
            <a:pPr algn="r" rtl="1"/>
            <a:r>
              <a:rPr lang="fa-IR" baseline="0" dirty="0" smtClean="0"/>
              <a:t>مناسبت: اعتکاف</a:t>
            </a:r>
          </a:p>
          <a:p>
            <a:pPr algn="r" rtl="1"/>
            <a:r>
              <a:rPr lang="fa-IR" baseline="0" dirty="0" smtClean="0"/>
              <a:t>پیام ها:</a:t>
            </a:r>
          </a:p>
          <a:p>
            <a:pPr marL="228600" indent="-228600" algn="r" rtl="1">
              <a:buAutoNum type="arabicPeriod"/>
            </a:pPr>
            <a:r>
              <a:rPr lang="fa-IR" baseline="0" dirty="0" smtClean="0"/>
              <a:t>توبه</a:t>
            </a:r>
          </a:p>
          <a:p>
            <a:pPr marL="228600" indent="-228600" algn="r" rtl="1">
              <a:buAutoNum type="arabicPeriod"/>
            </a:pPr>
            <a:r>
              <a:rPr lang="fa-IR" baseline="0" dirty="0" smtClean="0"/>
              <a:t>خلوت داشتن با خود و تفکر</a:t>
            </a:r>
          </a:p>
          <a:p>
            <a:pPr marL="228600" indent="-228600" algn="r" rtl="1">
              <a:buAutoNum type="arabicPeriod"/>
            </a:pPr>
            <a:r>
              <a:rPr lang="fa-IR" baseline="0" dirty="0" smtClean="0"/>
              <a:t>گناه و هوای نفس</a:t>
            </a:r>
          </a:p>
          <a:p>
            <a:pPr marL="228600" indent="-228600" algn="r" rtl="1">
              <a:buAutoNum type="arabicPeriod"/>
            </a:pPr>
            <a:r>
              <a:rPr lang="fa-IR" baseline="0" dirty="0" smtClean="0"/>
              <a:t>موضوع: از دلتنگی تا دلدادگی</a:t>
            </a:r>
          </a:p>
          <a:p>
            <a:pPr marL="228600" indent="-228600" algn="r" rtl="1">
              <a:buAutoNum type="arabicPeriod"/>
            </a:pPr>
            <a:endParaRPr lang="fa-IR" baseline="0" dirty="0" smtClean="0"/>
          </a:p>
          <a:p>
            <a:pPr marL="0" indent="0" algn="r" rtl="1">
              <a:buNone/>
            </a:pPr>
            <a:r>
              <a:rPr lang="fa-IR" baseline="0" smtClean="0"/>
              <a:t>دعا برای کسایی که زحمت آماده شدن این محصول رو کشیدن فراموش نشه</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3</a:t>
            </a:fld>
            <a:endParaRPr lang="en-US"/>
          </a:p>
        </p:txBody>
      </p:sp>
    </p:spTree>
    <p:extLst>
      <p:ext uri="{BB962C8B-B14F-4D97-AF65-F5344CB8AC3E}">
        <p14:creationId xmlns:p14="http://schemas.microsoft.com/office/powerpoint/2010/main" val="307012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شعر مقدمه ایی</a:t>
            </a:r>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4</a:t>
            </a:fld>
            <a:endParaRPr lang="en-US"/>
          </a:p>
        </p:txBody>
      </p:sp>
    </p:spTree>
    <p:extLst>
      <p:ext uri="{BB962C8B-B14F-4D97-AF65-F5344CB8AC3E}">
        <p14:creationId xmlns:p14="http://schemas.microsoft.com/office/powerpoint/2010/main" val="137920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موضوع بحث:</a:t>
            </a:r>
          </a:p>
          <a:p>
            <a:pPr algn="r" rtl="1"/>
            <a:r>
              <a:rPr lang="fa-IR" dirty="0" smtClean="0"/>
              <a:t>از دلتنگی تا دلدادگی</a:t>
            </a:r>
          </a:p>
          <a:p>
            <a:pPr algn="r" rtl="1"/>
            <a:r>
              <a:rPr lang="fa-IR" dirty="0" smtClean="0"/>
              <a:t>ما</a:t>
            </a:r>
            <a:r>
              <a:rPr lang="fa-IR" baseline="0" dirty="0" smtClean="0"/>
              <a:t> در این اعتکاف دلتنگ خدا </a:t>
            </a:r>
            <a:r>
              <a:rPr lang="fa-IR" baseline="0" dirty="0" err="1" smtClean="0"/>
              <a:t>میشیم</a:t>
            </a:r>
            <a:r>
              <a:rPr lang="fa-IR" baseline="0" dirty="0" smtClean="0"/>
              <a:t>. </a:t>
            </a:r>
            <a:r>
              <a:rPr lang="fa-IR" baseline="0" dirty="0" err="1" smtClean="0"/>
              <a:t>هممون</a:t>
            </a:r>
            <a:r>
              <a:rPr lang="fa-IR" baseline="0" dirty="0" smtClean="0"/>
              <a:t> این دلتنگی رو حس می کنیم و بخاطر اون به خونه خودش (مسجد) پناه </a:t>
            </a:r>
            <a:r>
              <a:rPr lang="fa-IR" baseline="0" dirty="0" err="1" smtClean="0"/>
              <a:t>میاریم</a:t>
            </a:r>
            <a:r>
              <a:rPr lang="fa-IR" baseline="0" dirty="0" smtClean="0"/>
              <a:t>.</a:t>
            </a:r>
          </a:p>
          <a:p>
            <a:pPr algn="r" rtl="1"/>
            <a:r>
              <a:rPr lang="fa-IR" baseline="0" dirty="0" smtClean="0"/>
              <a:t>این دلتنگی خیلی </a:t>
            </a:r>
            <a:r>
              <a:rPr lang="fa-IR" baseline="0" dirty="0" err="1" smtClean="0"/>
              <a:t>ارزشمنده</a:t>
            </a:r>
            <a:r>
              <a:rPr lang="fa-IR" baseline="0" dirty="0" smtClean="0"/>
              <a:t> و </a:t>
            </a:r>
            <a:r>
              <a:rPr lang="fa-IR" baseline="0" dirty="0" err="1" smtClean="0"/>
              <a:t>قدرشو</a:t>
            </a:r>
            <a:r>
              <a:rPr lang="fa-IR" baseline="0" dirty="0" smtClean="0"/>
              <a:t> </a:t>
            </a:r>
            <a:r>
              <a:rPr lang="fa-IR" baseline="0" dirty="0" err="1" smtClean="0"/>
              <a:t>بدونید</a:t>
            </a:r>
            <a:r>
              <a:rPr lang="fa-IR" baseline="0" dirty="0" smtClean="0"/>
              <a:t>. خوش </a:t>
            </a:r>
            <a:r>
              <a:rPr lang="fa-IR" baseline="0" dirty="0" err="1" smtClean="0"/>
              <a:t>بحالتون</a:t>
            </a:r>
            <a:endParaRPr lang="fa-IR" baseline="0" dirty="0" smtClean="0"/>
          </a:p>
          <a:p>
            <a:pPr algn="r" rtl="1"/>
            <a:r>
              <a:rPr lang="fa-IR" baseline="0" dirty="0" smtClean="0"/>
              <a:t>اما این کافی نیست! </a:t>
            </a:r>
          </a:p>
          <a:p>
            <a:pPr algn="r" rtl="1"/>
            <a:r>
              <a:rPr lang="fa-IR" baseline="0" dirty="0" smtClean="0"/>
              <a:t>این دلتنگی مقدمه باید باشه برای دو قدم دیگه که ما باید در این سه روز مهمونی ویژه </a:t>
            </a:r>
            <a:r>
              <a:rPr lang="fa-IR" baseline="0" dirty="0" err="1" smtClean="0"/>
              <a:t>پروردگارمون</a:t>
            </a:r>
            <a:r>
              <a:rPr lang="fa-IR" baseline="0" dirty="0" smtClean="0"/>
              <a:t> </a:t>
            </a:r>
            <a:r>
              <a:rPr lang="fa-IR" baseline="0" dirty="0" err="1" smtClean="0"/>
              <a:t>برداریم</a:t>
            </a:r>
            <a:endParaRPr lang="fa-IR" baseline="0" dirty="0" smtClean="0"/>
          </a:p>
          <a:p>
            <a:pPr algn="r" rtl="1"/>
            <a:r>
              <a:rPr lang="fa-IR" baseline="0" dirty="0" smtClean="0"/>
              <a:t>در حقیقت ما باید در این اعتکاف سه قدم </a:t>
            </a:r>
            <a:r>
              <a:rPr lang="fa-IR" baseline="0" dirty="0" err="1" smtClean="0"/>
              <a:t>برداریم</a:t>
            </a:r>
            <a:r>
              <a:rPr lang="fa-IR" baseline="0" dirty="0" smtClean="0"/>
              <a:t>:</a:t>
            </a:r>
          </a:p>
          <a:p>
            <a:pPr algn="r" rtl="1"/>
            <a:r>
              <a:rPr lang="fa-IR" baseline="0" dirty="0" smtClean="0"/>
              <a:t>قدم اول دلتنگی(مه همینکه اومدی و معتکف شدی این قدم رو برداشتی و چیزی که تو رو </a:t>
            </a:r>
            <a:r>
              <a:rPr lang="fa-IR" baseline="0" dirty="0" err="1" smtClean="0"/>
              <a:t>کشونده</a:t>
            </a:r>
            <a:r>
              <a:rPr lang="fa-IR" baseline="0" dirty="0" smtClean="0"/>
              <a:t> اینجا همین دلتنگی مقدسه)</a:t>
            </a:r>
          </a:p>
          <a:p>
            <a:pPr algn="r" rtl="1"/>
            <a:r>
              <a:rPr lang="fa-IR" baseline="0" dirty="0" smtClean="0"/>
              <a:t>قدم دوم: دلبری ( یعنی باید تو این سه روز یاد بگیری چجوری از خدا و امام </a:t>
            </a:r>
            <a:r>
              <a:rPr lang="fa-IR" baseline="0" dirty="0" err="1" smtClean="0"/>
              <a:t>زمانت</a:t>
            </a:r>
            <a:r>
              <a:rPr lang="fa-IR" baseline="0" dirty="0" smtClean="0"/>
              <a:t> دلبری کنی تا خاطر </a:t>
            </a:r>
            <a:r>
              <a:rPr lang="fa-IR" baseline="0" dirty="0" err="1" smtClean="0"/>
              <a:t>خواهت</a:t>
            </a:r>
            <a:r>
              <a:rPr lang="fa-IR" baseline="0" dirty="0" smtClean="0"/>
              <a:t> </a:t>
            </a:r>
            <a:r>
              <a:rPr lang="fa-IR" baseline="0" dirty="0" err="1" smtClean="0"/>
              <a:t>بشن</a:t>
            </a:r>
            <a:r>
              <a:rPr lang="fa-IR" baseline="0" dirty="0" smtClean="0"/>
              <a:t>)</a:t>
            </a:r>
          </a:p>
          <a:p>
            <a:pPr algn="r" rtl="1"/>
            <a:r>
              <a:rPr lang="fa-IR" baseline="0" dirty="0" smtClean="0"/>
              <a:t>قدم سوم: دلدادگی (یعنی این دل رو بدیم دست خود خدا و </a:t>
            </a:r>
            <a:r>
              <a:rPr lang="fa-IR" baseline="0" dirty="0" err="1" smtClean="0"/>
              <a:t>کانکت</a:t>
            </a:r>
            <a:r>
              <a:rPr lang="fa-IR" baseline="0" dirty="0" smtClean="0"/>
              <a:t> دایمی خدا بشه این </a:t>
            </a:r>
            <a:r>
              <a:rPr lang="fa-IR" baseline="0" dirty="0" err="1" smtClean="0"/>
              <a:t>دلمون</a:t>
            </a:r>
            <a:r>
              <a:rPr lang="fa-IR" baseline="0" dirty="0" smtClean="0"/>
              <a:t> تا آلوده نشه)</a:t>
            </a:r>
          </a:p>
          <a:p>
            <a:pPr algn="r" rtl="1"/>
            <a:r>
              <a:rPr lang="fa-IR" baseline="0" dirty="0" smtClean="0"/>
              <a:t>که انشاالله این بحث این سه روز اعتکاف ماست</a:t>
            </a:r>
          </a:p>
        </p:txBody>
      </p:sp>
      <p:sp>
        <p:nvSpPr>
          <p:cNvPr id="4" name="Slide Number Placeholder 3"/>
          <p:cNvSpPr>
            <a:spLocks noGrp="1"/>
          </p:cNvSpPr>
          <p:nvPr>
            <p:ph type="sldNum" sz="quarter" idx="10"/>
          </p:nvPr>
        </p:nvSpPr>
        <p:spPr/>
        <p:txBody>
          <a:bodyPr/>
          <a:lstStyle/>
          <a:p>
            <a:fld id="{5B8B9255-CB26-4167-BDCF-45D45909DBDD}" type="slidenum">
              <a:rPr lang="en-US" smtClean="0"/>
              <a:pPr/>
              <a:t>5</a:t>
            </a:fld>
            <a:endParaRPr lang="en-US"/>
          </a:p>
        </p:txBody>
      </p:sp>
    </p:spTree>
    <p:extLst>
      <p:ext uri="{BB962C8B-B14F-4D97-AF65-F5344CB8AC3E}">
        <p14:creationId xmlns:p14="http://schemas.microsoft.com/office/powerpoint/2010/main" val="302873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dirty="0" smtClean="0">
                <a:solidFill>
                  <a:srgbClr val="FF0000"/>
                </a:solidFill>
                <a:cs typeface="B Titr" panose="00000700000000000000" pitchFamily="2" charset="-78"/>
              </a:rPr>
              <a:t>فلسفه اعتکاف دلتنگی برای خداست</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dirty="0" err="1" smtClean="0">
                <a:solidFill>
                  <a:srgbClr val="FF0000"/>
                </a:solidFill>
                <a:cs typeface="B Titr" panose="00000700000000000000" pitchFamily="2" charset="-78"/>
              </a:rPr>
              <a:t>دلمون</a:t>
            </a:r>
            <a:r>
              <a:rPr lang="fa-IR" sz="1200" dirty="0" smtClean="0">
                <a:solidFill>
                  <a:srgbClr val="FF0000"/>
                </a:solidFill>
                <a:cs typeface="B Titr" panose="00000700000000000000" pitchFamily="2" charset="-78"/>
              </a:rPr>
              <a:t> برا خدا تنگ شده بود</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dirty="0" smtClean="0">
                <a:solidFill>
                  <a:srgbClr val="FF0000"/>
                </a:solidFill>
                <a:cs typeface="B Titr" panose="00000700000000000000" pitchFamily="2" charset="-78"/>
              </a:rPr>
              <a:t>از اینکه این دل از </a:t>
            </a:r>
            <a:r>
              <a:rPr lang="fa-IR" sz="1200" dirty="0" err="1" smtClean="0">
                <a:solidFill>
                  <a:srgbClr val="FF0000"/>
                </a:solidFill>
                <a:cs typeface="B Titr" panose="00000700000000000000" pitchFamily="2" charset="-78"/>
              </a:rPr>
              <a:t>اصلش</a:t>
            </a:r>
            <a:r>
              <a:rPr lang="fa-IR" sz="1200" baseline="0" dirty="0" smtClean="0">
                <a:solidFill>
                  <a:srgbClr val="FF0000"/>
                </a:solidFill>
                <a:cs typeface="B Titr" panose="00000700000000000000" pitchFamily="2" charset="-78"/>
              </a:rPr>
              <a:t> دور شده بود خسته شدیم</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baseline="0" dirty="0" smtClean="0">
                <a:solidFill>
                  <a:srgbClr val="FF0000"/>
                </a:solidFill>
                <a:cs typeface="B Titr" panose="00000700000000000000" pitchFamily="2" charset="-78"/>
              </a:rPr>
              <a:t>اعتکاف همانند </a:t>
            </a:r>
            <a:r>
              <a:rPr lang="fa-IR" sz="1200" baseline="0" dirty="0" err="1" smtClean="0">
                <a:solidFill>
                  <a:srgbClr val="FF0000"/>
                </a:solidFill>
                <a:cs typeface="B Titr" panose="00000700000000000000" pitchFamily="2" charset="-78"/>
              </a:rPr>
              <a:t>بازگش</a:t>
            </a:r>
            <a:r>
              <a:rPr lang="fa-IR" sz="1200" baseline="0" dirty="0" smtClean="0">
                <a:solidFill>
                  <a:srgbClr val="FF0000"/>
                </a:solidFill>
                <a:cs typeface="B Titr" panose="00000700000000000000" pitchFamily="2" charset="-78"/>
              </a:rPr>
              <a:t> بچه به آغوش مادر است</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200" dirty="0" smtClean="0">
              <a:cs typeface="B Mitra"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200" dirty="0" smtClean="0">
                <a:solidFill>
                  <a:srgbClr val="FF0000"/>
                </a:solidFill>
                <a:cs typeface="B Titr" panose="00000700000000000000" pitchFamily="2" charset="-78"/>
              </a:rPr>
              <a:t>اعتکاف فرصت </a:t>
            </a:r>
            <a:r>
              <a:rPr lang="fa-IR" sz="1200" dirty="0" err="1" smtClean="0">
                <a:solidFill>
                  <a:srgbClr val="FF0000"/>
                </a:solidFill>
                <a:cs typeface="B Titr" panose="00000700000000000000" pitchFamily="2" charset="-78"/>
              </a:rPr>
              <a:t>دلدادن</a:t>
            </a:r>
            <a:r>
              <a:rPr lang="fa-IR" sz="1200" dirty="0" smtClean="0">
                <a:solidFill>
                  <a:srgbClr val="FF0000"/>
                </a:solidFill>
                <a:cs typeface="B Titr" panose="00000700000000000000" pitchFamily="2" charset="-78"/>
              </a:rPr>
              <a:t> به خداست</a:t>
            </a:r>
            <a:endParaRPr lang="en-US" sz="1200" dirty="0" smtClean="0">
              <a:solidFill>
                <a:srgbClr val="FF0000"/>
              </a:solidFill>
              <a:cs typeface="B Titr" panose="000007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sz="1200" dirty="0" smtClean="0">
              <a:cs typeface="B Mitra"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200" dirty="0" smtClean="0">
                <a:cs typeface="B Mitra" panose="00000400000000000000" pitchFamily="2" charset="-78"/>
              </a:rPr>
              <a:t>اعتکاف سبب نزدیکی به خداوند است اعتکاف باعث </a:t>
            </a:r>
            <a:r>
              <a:rPr lang="fa-IR" sz="1200" dirty="0" err="1" smtClean="0">
                <a:cs typeface="B Mitra" panose="00000400000000000000" pitchFamily="2" charset="-78"/>
              </a:rPr>
              <a:t>نورانیت</a:t>
            </a:r>
            <a:r>
              <a:rPr lang="fa-IR" sz="1200" dirty="0" smtClean="0">
                <a:cs typeface="B Mitra" panose="00000400000000000000" pitchFamily="2" charset="-78"/>
              </a:rPr>
              <a:t> دل می گردد و به انسان فرصت حضوری عاشقانه و عارفانه را در محضر خداوند را می دهد</a:t>
            </a:r>
            <a:endParaRPr lang="en-US" sz="1200" dirty="0" smtClean="0">
              <a:cs typeface="B Mitra" panose="00000400000000000000" pitchFamily="2" charset="-78"/>
            </a:endParaRPr>
          </a:p>
          <a:p>
            <a:pPr algn="r" rtl="1"/>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6</a:t>
            </a:fld>
            <a:endParaRPr lang="en-US"/>
          </a:p>
        </p:txBody>
      </p:sp>
    </p:spTree>
    <p:extLst>
      <p:ext uri="{BB962C8B-B14F-4D97-AF65-F5344CB8AC3E}">
        <p14:creationId xmlns:p14="http://schemas.microsoft.com/office/powerpoint/2010/main" val="1730215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a-IR" baseline="0" dirty="0" smtClean="0"/>
              <a:t>قدم اول دلتنگی</a:t>
            </a:r>
          </a:p>
          <a:p>
            <a:pPr marL="0" marR="0" indent="0" algn="r" defTabSz="914400" rtl="0" eaLnBrk="1" fontAlgn="auto" latinLnBrk="0" hangingPunct="1">
              <a:lnSpc>
                <a:spcPct val="100000"/>
              </a:lnSpc>
              <a:spcBef>
                <a:spcPts val="0"/>
              </a:spcBef>
              <a:spcAft>
                <a:spcPts val="0"/>
              </a:spcAft>
              <a:buClrTx/>
              <a:buSzTx/>
              <a:buFontTx/>
              <a:buNone/>
              <a:tabLst/>
              <a:defRPr/>
            </a:pPr>
            <a:r>
              <a:rPr lang="fa-IR" baseline="0" dirty="0" smtClean="0"/>
              <a:t>همینکه اومدی و معتکف شدی این قدم رو برداشتی و چیزی که تو رو </a:t>
            </a:r>
            <a:r>
              <a:rPr lang="fa-IR" baseline="0" dirty="0" err="1" smtClean="0"/>
              <a:t>کشونده</a:t>
            </a:r>
            <a:r>
              <a:rPr lang="fa-IR" baseline="0" dirty="0" smtClean="0"/>
              <a:t> اینجا همین دلتنگی مقدسه</a:t>
            </a:r>
          </a:p>
          <a:p>
            <a:pPr marL="0" marR="0" indent="0" algn="r" defTabSz="914400" rtl="0" eaLnBrk="1" fontAlgn="auto" latinLnBrk="0" hangingPunct="1">
              <a:lnSpc>
                <a:spcPct val="100000"/>
              </a:lnSpc>
              <a:spcBef>
                <a:spcPts val="0"/>
              </a:spcBef>
              <a:spcAft>
                <a:spcPts val="0"/>
              </a:spcAft>
              <a:buClrTx/>
              <a:buSzTx/>
              <a:buFontTx/>
              <a:buNone/>
              <a:tabLst/>
              <a:defRPr/>
            </a:pPr>
            <a:r>
              <a:rPr lang="fa-IR" baseline="0" dirty="0" smtClean="0"/>
              <a:t>اما باید کاری کرد که بیشتر دلتنگ شد و این دلتنگی به معنای واقعی کلمه محقق بشه</a:t>
            </a:r>
          </a:p>
          <a:p>
            <a:pPr marL="0" marR="0" indent="0" algn="r" defTabSz="914400" rtl="0" eaLnBrk="1" fontAlgn="auto" latinLnBrk="0" hangingPunct="1">
              <a:lnSpc>
                <a:spcPct val="100000"/>
              </a:lnSpc>
              <a:spcBef>
                <a:spcPts val="0"/>
              </a:spcBef>
              <a:spcAft>
                <a:spcPts val="0"/>
              </a:spcAft>
              <a:buClrTx/>
              <a:buSzTx/>
              <a:buFontTx/>
              <a:buNone/>
              <a:tabLst/>
              <a:defRPr/>
            </a:pPr>
            <a:r>
              <a:rPr lang="fa-IR" baseline="0" dirty="0" smtClean="0"/>
              <a:t>طوری که </a:t>
            </a:r>
            <a:r>
              <a:rPr lang="fa-IR" baseline="0" dirty="0" err="1" smtClean="0"/>
              <a:t>بتونه</a:t>
            </a:r>
            <a:r>
              <a:rPr lang="fa-IR" baseline="0" dirty="0" smtClean="0"/>
              <a:t> ما رو به حرکت وادار کنه و انرژی دو قدم بعدی که </a:t>
            </a:r>
            <a:r>
              <a:rPr lang="fa-IR" baseline="0" dirty="0" err="1" smtClean="0"/>
              <a:t>میخوایم</a:t>
            </a:r>
            <a:r>
              <a:rPr lang="fa-IR" baseline="0" dirty="0" smtClean="0"/>
              <a:t> </a:t>
            </a:r>
            <a:r>
              <a:rPr lang="fa-IR" baseline="0" dirty="0" err="1" smtClean="0"/>
              <a:t>برداریم</a:t>
            </a:r>
            <a:r>
              <a:rPr lang="fa-IR" baseline="0" dirty="0" smtClean="0"/>
              <a:t> و تامین کنه</a:t>
            </a:r>
          </a:p>
          <a:p>
            <a:pPr marL="0" marR="0" indent="0" algn="r" defTabSz="914400" rtl="0" eaLnBrk="1" fontAlgn="auto" latinLnBrk="0" hangingPunct="1">
              <a:lnSpc>
                <a:spcPct val="100000"/>
              </a:lnSpc>
              <a:spcBef>
                <a:spcPts val="0"/>
              </a:spcBef>
              <a:spcAft>
                <a:spcPts val="0"/>
              </a:spcAft>
              <a:buClrTx/>
              <a:buSzTx/>
              <a:buFontTx/>
              <a:buNone/>
              <a:tabLst/>
              <a:defRPr/>
            </a:pPr>
            <a:r>
              <a:rPr lang="fa-IR" baseline="0" dirty="0" smtClean="0"/>
              <a:t>برا این کار </a:t>
            </a:r>
            <a:r>
              <a:rPr lang="fa-IR" baseline="0" dirty="0" err="1" smtClean="0"/>
              <a:t>یه</a:t>
            </a:r>
            <a:r>
              <a:rPr lang="fa-IR" baseline="0" dirty="0" smtClean="0"/>
              <a:t> قدری بیشتر باید رو دلتنگ خدا شدن با هم بحث کنیم</a:t>
            </a:r>
          </a:p>
          <a:p>
            <a:pPr algn="r"/>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7</a:t>
            </a:fld>
            <a:endParaRPr lang="en-US"/>
          </a:p>
        </p:txBody>
      </p:sp>
    </p:spTree>
    <p:extLst>
      <p:ext uri="{BB962C8B-B14F-4D97-AF65-F5344CB8AC3E}">
        <p14:creationId xmlns:p14="http://schemas.microsoft.com/office/powerpoint/2010/main" val="1013805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gn="r" rtl="1"/>
            <a:r>
              <a:rPr lang="fa-IR" sz="1800" kern="1200" dirty="0" smtClean="0">
                <a:solidFill>
                  <a:schemeClr val="tx1"/>
                </a:solidFill>
                <a:effectLst/>
                <a:latin typeface="+mn-lt"/>
                <a:ea typeface="+mn-ea"/>
                <a:cs typeface="+mn-cs"/>
              </a:rPr>
              <a:t>مرحوم حاج میزرا جواد آقا ملکی تبریزی استاد اخلاق مرحوم امام خمینی «ره » بودند. از خوف و شوق خدا بسیار گریه میکرد و از بسیار گریه کنندگان عصر خود بود. سه ماه رجب و شعبان و رمضان رو روزه میگرفت و در قنوت نمازهای نافله این بیت حافظ رو مکرر میخوند:</a:t>
            </a:r>
            <a:endParaRPr lang="en-US" sz="1800" kern="1200" dirty="0" smtClean="0">
              <a:solidFill>
                <a:schemeClr val="tx1"/>
              </a:solidFill>
              <a:effectLst/>
              <a:latin typeface="+mn-lt"/>
              <a:ea typeface="+mn-ea"/>
              <a:cs typeface="+mn-cs"/>
            </a:endParaRPr>
          </a:p>
          <a:p>
            <a:pPr algn="r" rtl="1"/>
            <a:r>
              <a:rPr lang="fa-IR" sz="1800" b="1" kern="1200" dirty="0" smtClean="0">
                <a:solidFill>
                  <a:schemeClr val="tx1"/>
                </a:solidFill>
                <a:effectLst/>
                <a:latin typeface="+mn-lt"/>
                <a:ea typeface="+mn-ea"/>
                <a:cs typeface="+mn-cs"/>
              </a:rPr>
              <a:t>(ما را ز جام باده گلگون خراب کن           زان پیشتر که عالم فانی شود خراب)</a:t>
            </a:r>
            <a:endParaRPr lang="en-US" sz="1800" kern="1200" dirty="0" smtClean="0">
              <a:solidFill>
                <a:schemeClr val="tx1"/>
              </a:solidFill>
              <a:effectLst/>
              <a:latin typeface="+mn-lt"/>
              <a:ea typeface="+mn-ea"/>
              <a:cs typeface="+mn-cs"/>
            </a:endParaRPr>
          </a:p>
          <a:p>
            <a:pPr algn="r" rtl="1"/>
            <a:r>
              <a:rPr lang="fa-IR" sz="1800" b="1" kern="1200" dirty="0" smtClean="0">
                <a:solidFill>
                  <a:schemeClr val="tx1"/>
                </a:solidFill>
                <a:effectLst/>
                <a:latin typeface="+mn-lt"/>
                <a:ea typeface="+mn-ea"/>
                <a:cs typeface="+mn-cs"/>
              </a:rPr>
              <a:t>هر وقت نصف شب از خواب بیدار میشدند همون جا در بستر می نشستند و مدتی از شوق خدا گریه می کردند. حاج آقا حسین فاطمی نقل میکنه روز پنجشنبه عید قربان که از مسجد جمکران  به خانه برگشتم خبر دادند حاج میرزا جواد آقا جویای احوال شما شده! چون می دونستم کسالت دارند فورا به خدمتشون رفتم. ایشان استحمام و خضاب کرده پاک ومطهر در بستر نشسته بودند در ظاهر منتظر اذان بودند ولی انتظار بیش از این مقدار بود وقتی که ظهر شد شروع به اذان واقامه کردند با گفتن هر جمله ای از اذان، نشاط بیشتر و آرامش فراوانتری سراغش می آمد. پس از اذان دعای تکبیرات افتتاحیه را خواندند بعد دو دستش رو بالا برد تا تکبیره الاحرام بگوید که گویی درهای آسمان به روی او گشوده شد. لبهایش حرکت کرد و دستها به لرزه افتاد و با آخرین کلام اولین دیدار حاصل شد(الله اکبر)مرغ روحش از بدن پاکش بسوی عالم قدس پرواز کرد و بسوی یار و محبوب دیرینه خویش پر کشید. </a:t>
            </a:r>
            <a:r>
              <a:rPr lang="fa-IR" sz="1800" kern="1200" dirty="0" smtClean="0">
                <a:solidFill>
                  <a:schemeClr val="tx1"/>
                </a:solidFill>
                <a:effectLst/>
                <a:latin typeface="+mn-lt"/>
                <a:ea typeface="+mn-ea"/>
                <a:cs typeface="+mn-cs"/>
              </a:rPr>
              <a:t>گنجور غزلیات حافظ </a:t>
            </a:r>
            <a:endParaRPr lang="en-US" sz="1800" kern="1200" dirty="0" smtClean="0">
              <a:solidFill>
                <a:schemeClr val="tx1"/>
              </a:solidFill>
              <a:effectLst/>
              <a:latin typeface="+mn-lt"/>
              <a:ea typeface="+mn-ea"/>
              <a:cs typeface="+mn-cs"/>
            </a:endParaRPr>
          </a:p>
          <a:p>
            <a:pPr algn="r" rtl="1"/>
            <a:r>
              <a:rPr lang="fa-IR" sz="1800" kern="1200" dirty="0" smtClean="0">
                <a:solidFill>
                  <a:schemeClr val="tx1"/>
                </a:solidFill>
                <a:effectLst/>
                <a:latin typeface="+mn-lt"/>
                <a:ea typeface="+mn-ea"/>
                <a:cs typeface="+mn-cs"/>
              </a:rPr>
              <a:t>کتاب شرح احوالات میرزا جواد آقا ملکی تبریزی</a:t>
            </a:r>
            <a:endParaRPr lang="en-US" sz="1800" kern="1200" dirty="0" smtClean="0">
              <a:solidFill>
                <a:schemeClr val="tx1"/>
              </a:solidFill>
              <a:effectLst/>
              <a:latin typeface="+mn-lt"/>
              <a:ea typeface="+mn-ea"/>
              <a:cs typeface="+mn-cs"/>
            </a:endParaRPr>
          </a:p>
          <a:p>
            <a:pPr algn="r"/>
            <a:endParaRPr lang="fa-IR" sz="1800" dirty="0" smtClean="0"/>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مرحوم حاج میزرا جواد آقا ملکی تبریزی استاد اخلاق مرحوم امام خمینی «ره » بودند. از خوف و شوق خدا بسیار گریه میکرد و از بسیار گریه کنندگان عصر خود بود. سه ماه رجب و شعبان و رمضان رو روزه میگرفت و در قنوت نمازهای نافله این بیت حافظ رو مکرر میخوند:</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smtClean="0">
                <a:ln>
                  <a:noFill/>
                </a:ln>
                <a:solidFill>
                  <a:prstClr val="black"/>
                </a:solidFill>
                <a:effectLst/>
                <a:uLnTx/>
                <a:uFillTx/>
                <a:latin typeface="+mn-lt"/>
                <a:ea typeface="+mn-ea"/>
                <a:cs typeface="+mn-cs"/>
              </a:rPr>
              <a:t>(ما را ز جام باده گلگون خراب کن           زان پیشتر که عالم فانی شود خراب)</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smtClean="0">
                <a:ln>
                  <a:noFill/>
                </a:ln>
                <a:solidFill>
                  <a:prstClr val="black"/>
                </a:solidFill>
                <a:effectLst/>
                <a:uLnTx/>
                <a:uFillTx/>
                <a:latin typeface="+mn-lt"/>
                <a:ea typeface="+mn-ea"/>
                <a:cs typeface="+mn-cs"/>
              </a:rPr>
              <a:t>هر وقت نصف شب از خواب بیدار میشدند همون جا در بستر می نشستند و مدتی از شوق خدا گریه می کردند. حاج آقا حسین فاطمی نقل میکنه روز پنجشنبه عید قربان که از مسجد جمکران  به خانه برگشتم خبر دادند حاج میرزا جواد آقا جویای احوال شما شده! چون می دونستم کسالت دارند فورا به خدمتشون رفتم. ایشان استحمام و خضاب کرده پاک ومطهر در بستر نشسته بودند در ظاهر منتظر اذان بودند ولی انتظار بیش از این مقدار بود وقتی که ظهر شد شروع به اذان واقامه کردند با گفتن هر جمله ای از اذان، نشاط بیشتر و آرامش فراوانتری سراغش می آمد. پس از اذان دعای تکبیرات افتتاحیه را خواندند بعد دو دستش رو بالا برد تا تکبیره الاحرام بگوید که گویی درهای آسمان به روی او گشوده شد. لبهایش حرکت کرد و دستها به لرزه افتاد و با آخرین کلام اولین دیدار حاصل شد(الله اکبر)مرغ روحش از بدن پاکش بسوی عالم قدس پرواز کرد و بسوی یار و محبوب دیرینه خویش پر کشید. </a:t>
            </a:r>
            <a:r>
              <a:rPr kumimoji="0" lang="fa-IR" sz="1800" b="0" i="0" u="none" strike="noStrike" kern="1200" cap="none" spc="0" normalizeH="0" baseline="0" noProof="0" dirty="0" smtClean="0">
                <a:ln>
                  <a:noFill/>
                </a:ln>
                <a:solidFill>
                  <a:prstClr val="black"/>
                </a:solidFill>
                <a:effectLst/>
                <a:uLnTx/>
                <a:uFillTx/>
                <a:latin typeface="+mn-lt"/>
                <a:ea typeface="+mn-ea"/>
                <a:cs typeface="+mn-cs"/>
              </a:rPr>
              <a:t>گنجور غزلیات حافظ </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کتاب شرح احوالات میرزا جواد آقا ملکی تبریزی</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smtClean="0">
                <a:ln>
                  <a:noFill/>
                </a:ln>
                <a:solidFill>
                  <a:prstClr val="black"/>
                </a:solidFill>
                <a:effectLst/>
                <a:uLnTx/>
                <a:uFillTx/>
                <a:latin typeface="+mn-lt"/>
                <a:ea typeface="+mn-ea"/>
                <a:cs typeface="B Mitra" panose="00000400000000000000" pitchFamily="2" charset="-78"/>
              </a:rPr>
              <a:t>خوب یک انسانی مثل میرزا جواد آقا ملکی که یک عمر دلتنگ دیدار خدا بود و شب ها از شوق خدا گریه می کرد باید هم اینطور با گفتن تکبیر نماز به محبوب خودش برسه. انگار عمری منتظر این لحظه بوده اند. یعنی حتی تا ثانیه های آخر نفس های عمرشون برا محبوبشون عبادت می کنن و دلبری می کنن </a:t>
            </a:r>
            <a:endParaRPr kumimoji="0" lang="en-US" sz="1200" b="0" i="0" u="none" strike="noStrike" kern="1200" cap="none" spc="0" normalizeH="0" baseline="0" noProof="0" dirty="0" smtClean="0">
              <a:ln>
                <a:noFill/>
              </a:ln>
              <a:solidFill>
                <a:prstClr val="black"/>
              </a:solidFill>
              <a:effectLst/>
              <a:uLnTx/>
              <a:uFillTx/>
              <a:latin typeface="+mn-lt"/>
              <a:ea typeface="+mn-ea"/>
              <a:cs typeface="B Mitra" panose="00000400000000000000" pitchFamily="2"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algn="r"/>
            <a:endParaRPr lang="en-US" sz="1800"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8</a:t>
            </a:fld>
            <a:endParaRPr lang="en-US"/>
          </a:p>
        </p:txBody>
      </p:sp>
    </p:spTree>
    <p:extLst>
      <p:ext uri="{BB962C8B-B14F-4D97-AF65-F5344CB8AC3E}">
        <p14:creationId xmlns:p14="http://schemas.microsoft.com/office/powerpoint/2010/main" val="10273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رفقا ما چقدر دلتنگ خدا هستیم؟ ما چقدر از شوق خدا گریه کردیم ؟ شاید بگید خب اصلا چه نیازی هست که ما دلتنگ خدا بشیم ؟ دلتنگ خدا بشیم که چی بشه؟ ببینید دوستان، خداوند متعال وقتی ادم رو خلق کرد به تعبیر قران کریم «ونفخت فیه من روحی» از روح خودش در جسم آدم دمید یعنی اینکه روح ما خداییه وبا خدا به آرامش میرسه...</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9</a:t>
            </a:fld>
            <a:endParaRPr lang="en-US"/>
          </a:p>
        </p:txBody>
      </p:sp>
    </p:spTree>
    <p:extLst>
      <p:ext uri="{BB962C8B-B14F-4D97-AF65-F5344CB8AC3E}">
        <p14:creationId xmlns:p14="http://schemas.microsoft.com/office/powerpoint/2010/main" val="1186439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0153854-3491-4D67-949F-3B7EC16DD478}" type="datetimeFigureOut">
              <a:rPr lang="fa-IR" smtClean="0"/>
              <a:pPr/>
              <a:t>24/06/1439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584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996931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64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1641368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505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2279426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4097794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1701686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3737359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207767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177626-8AB7-4730-ADB0-3799F96C580E}" type="slidenum">
              <a:rPr lang="fa-IR" smtClean="0"/>
              <a:pPr/>
              <a:t>‹#›</a:t>
            </a:fld>
            <a:endParaRPr lang="fa-I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910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0153854-3491-4D67-949F-3B7EC16DD478}" type="datetimeFigureOut">
              <a:rPr lang="fa-IR" smtClean="0"/>
              <a:pPr/>
              <a:t>24/06/1439</a:t>
            </a:fld>
            <a:endParaRPr lang="fa-I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fa-I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5177626-8AB7-4730-ADB0-3799F96C580E}" type="slidenum">
              <a:rPr lang="fa-IR" smtClean="0"/>
              <a:pPr/>
              <a:t>‹#›</a:t>
            </a:fld>
            <a:endParaRPr lang="fa-I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98333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7824" y="692696"/>
            <a:ext cx="5009267" cy="769441"/>
          </a:xfrm>
          <a:prstGeom prst="rect">
            <a:avLst/>
          </a:prstGeom>
          <a:noFill/>
        </p:spPr>
        <p:txBody>
          <a:bodyPr wrap="square" rtlCol="0">
            <a:prstTxWarp prst="textCanUp">
              <a:avLst>
                <a:gd name="adj" fmla="val 66667"/>
              </a:avLst>
            </a:prstTxWarp>
            <a:spAutoFit/>
          </a:bodyPr>
          <a:lstStyle/>
          <a:p>
            <a:pPr algn="ctr"/>
            <a:r>
              <a:rPr lang="fa-IR" sz="4400" dirty="0" smtClean="0">
                <a:solidFill>
                  <a:srgbClr val="FFFF00"/>
                </a:solidFill>
                <a:effectLst>
                  <a:glow rad="127000">
                    <a:schemeClr val="tx1"/>
                  </a:glow>
                  <a:reflection blurRad="6350" stA="55000" endA="50" endPos="85000" dir="5400000" sy="-100000" algn="bl" rotWithShape="0"/>
                </a:effectLst>
                <a:cs typeface="B Titr" panose="00000700000000000000" pitchFamily="2" charset="-78"/>
              </a:rPr>
              <a:t>مناجات با خدا</a:t>
            </a:r>
            <a:endParaRPr lang="en-US" sz="4400" dirty="0">
              <a:solidFill>
                <a:srgbClr val="FFFF00"/>
              </a:solidFill>
              <a:effectLst>
                <a:glow rad="127000">
                  <a:schemeClr val="tx1"/>
                </a:glow>
                <a:reflection blurRad="6350" stA="55000" endA="50" endPos="85000" dir="5400000" sy="-100000" algn="bl" rotWithShape="0"/>
              </a:effectLst>
              <a:cs typeface="B Titr" panose="00000700000000000000" pitchFamily="2" charset="-78"/>
            </a:endParaRPr>
          </a:p>
        </p:txBody>
      </p:sp>
      <p:pic>
        <p:nvPicPr>
          <p:cNvPr id="4" name="اعتکاف ۳">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5869" y="1916832"/>
            <a:ext cx="6853986" cy="38164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4996228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250" fill="hold"/>
                                        <p:tgtEl>
                                          <p:spTgt spid="3"/>
                                        </p:tgtEl>
                                        <p:attrNameLst>
                                          <p:attrName>ppt_w</p:attrName>
                                        </p:attrNameLst>
                                      </p:cBhvr>
                                      <p:tavLst>
                                        <p:tav tm="0">
                                          <p:val>
                                            <p:fltVal val="0"/>
                                          </p:val>
                                        </p:tav>
                                        <p:tav tm="100000">
                                          <p:val>
                                            <p:strVal val="#ppt_w"/>
                                          </p:val>
                                        </p:tav>
                                      </p:tavLst>
                                    </p:anim>
                                    <p:anim calcmode="lin" valueType="num">
                                      <p:cBhvr>
                                        <p:cTn id="8" dur="2250" fill="hold"/>
                                        <p:tgtEl>
                                          <p:spTgt spid="3"/>
                                        </p:tgtEl>
                                        <p:attrNameLst>
                                          <p:attrName>ppt_h</p:attrName>
                                        </p:attrNameLst>
                                      </p:cBhvr>
                                      <p:tavLst>
                                        <p:tav tm="0">
                                          <p:val>
                                            <p:fltVal val="0"/>
                                          </p:val>
                                        </p:tav>
                                        <p:tav tm="100000">
                                          <p:val>
                                            <p:strVal val="#ppt_h"/>
                                          </p:val>
                                        </p:tav>
                                      </p:tavLst>
                                    </p:anim>
                                    <p:animEffect transition="in" filter="fade">
                                      <p:cBhvr>
                                        <p:cTn id="9"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100" r="27551"/>
          <a:stretch/>
        </p:blipFill>
        <p:spPr>
          <a:xfrm>
            <a:off x="5868144" y="-171401"/>
            <a:ext cx="3600400" cy="7295745"/>
          </a:xfrm>
          <a:prstGeom prst="rect">
            <a:avLst/>
          </a:prstGeom>
          <a:ln>
            <a:noFill/>
          </a:ln>
          <a:effectLst>
            <a:softEdge rad="112500"/>
          </a:effectLst>
        </p:spPr>
      </p:pic>
      <p:sp>
        <p:nvSpPr>
          <p:cNvPr id="5" name="TextBox 4"/>
          <p:cNvSpPr txBox="1"/>
          <p:nvPr/>
        </p:nvSpPr>
        <p:spPr>
          <a:xfrm rot="20583933">
            <a:off x="683568" y="839470"/>
            <a:ext cx="8064309" cy="3416320"/>
          </a:xfrm>
          <a:prstGeom prst="rect">
            <a:avLst/>
          </a:prstGeom>
          <a:noFill/>
        </p:spPr>
        <p:txBody>
          <a:bodyPr wrap="square" rtlCol="0">
            <a:spAutoFit/>
          </a:bodyPr>
          <a:lstStyle/>
          <a:p>
            <a:pPr algn="ctr" rtl="1">
              <a:lnSpc>
                <a:spcPct val="200000"/>
              </a:lnSpc>
            </a:pPr>
            <a:r>
              <a:rPr lang="fa-IR" sz="3600" b="1" dirty="0">
                <a:solidFill>
                  <a:schemeClr val="bg1"/>
                </a:solidFill>
                <a:effectLst>
                  <a:glow rad="127000">
                    <a:schemeClr val="tx1"/>
                  </a:glow>
                </a:effectLst>
                <a:cs typeface="B Titr" panose="00000700000000000000" pitchFamily="2" charset="-78"/>
              </a:rPr>
              <a:t>شاید </a:t>
            </a:r>
            <a:r>
              <a:rPr lang="fa-IR" sz="3600" b="1" dirty="0" smtClean="0">
                <a:solidFill>
                  <a:schemeClr val="bg1"/>
                </a:solidFill>
                <a:effectLst>
                  <a:glow rad="127000">
                    <a:schemeClr val="tx1"/>
                  </a:glow>
                </a:effectLst>
                <a:cs typeface="B Titr" panose="00000700000000000000" pitchFamily="2" charset="-78"/>
              </a:rPr>
              <a:t>بگید:</a:t>
            </a:r>
          </a:p>
          <a:p>
            <a:pPr algn="ctr" rtl="1">
              <a:lnSpc>
                <a:spcPct val="200000"/>
              </a:lnSpc>
            </a:pPr>
            <a:r>
              <a:rPr lang="fa-IR" sz="3600" b="1" dirty="0" smtClean="0">
                <a:solidFill>
                  <a:srgbClr val="FFC000"/>
                </a:solidFill>
                <a:effectLst>
                  <a:glow rad="127000">
                    <a:schemeClr val="tx1"/>
                  </a:glow>
                </a:effectLst>
                <a:cs typeface="B Titr" panose="00000700000000000000" pitchFamily="2" charset="-78"/>
              </a:rPr>
              <a:t>اصلا </a:t>
            </a:r>
            <a:r>
              <a:rPr lang="fa-IR" sz="3600" b="1" dirty="0">
                <a:solidFill>
                  <a:srgbClr val="FFC000"/>
                </a:solidFill>
                <a:effectLst>
                  <a:glow rad="127000">
                    <a:schemeClr val="tx1"/>
                  </a:glow>
                </a:effectLst>
                <a:cs typeface="B Titr" panose="00000700000000000000" pitchFamily="2" charset="-78"/>
              </a:rPr>
              <a:t>چه نیازی هست که ما دلتنگ خدا </a:t>
            </a:r>
            <a:r>
              <a:rPr lang="fa-IR" sz="3600" b="1" dirty="0" smtClean="0">
                <a:solidFill>
                  <a:srgbClr val="FFC000"/>
                </a:solidFill>
                <a:effectLst>
                  <a:glow rad="127000">
                    <a:schemeClr val="tx1"/>
                  </a:glow>
                </a:effectLst>
                <a:cs typeface="B Titr" panose="00000700000000000000" pitchFamily="2" charset="-78"/>
              </a:rPr>
              <a:t>بشیم؟</a:t>
            </a:r>
          </a:p>
          <a:p>
            <a:pPr algn="ctr" rtl="1">
              <a:lnSpc>
                <a:spcPct val="200000"/>
              </a:lnSpc>
            </a:pPr>
            <a:r>
              <a:rPr lang="fa-IR" sz="3600" b="1" dirty="0" smtClean="0">
                <a:solidFill>
                  <a:srgbClr val="FFFF00"/>
                </a:solidFill>
                <a:effectLst>
                  <a:glow rad="127000">
                    <a:schemeClr val="tx1"/>
                  </a:glow>
                </a:effectLst>
                <a:cs typeface="B Titr" panose="00000700000000000000" pitchFamily="2" charset="-78"/>
              </a:rPr>
              <a:t>دلتنگ </a:t>
            </a:r>
            <a:r>
              <a:rPr lang="fa-IR" sz="3600" b="1" dirty="0">
                <a:solidFill>
                  <a:srgbClr val="FFFF00"/>
                </a:solidFill>
                <a:effectLst>
                  <a:glow rad="127000">
                    <a:schemeClr val="tx1"/>
                  </a:glow>
                </a:effectLst>
                <a:cs typeface="B Titr" panose="00000700000000000000" pitchFamily="2" charset="-78"/>
              </a:rPr>
              <a:t>خدا بشیم که چی بشه؟ </a:t>
            </a:r>
            <a:endParaRPr lang="en-US" sz="3600" b="1" dirty="0">
              <a:solidFill>
                <a:srgbClr val="FFFF00"/>
              </a:solidFill>
              <a:effectLst>
                <a:glow rad="127000">
                  <a:schemeClr val="tx1"/>
                </a:glow>
              </a:effectLst>
              <a:cs typeface="B Titr" panose="00000700000000000000" pitchFamily="2" charset="-78"/>
            </a:endParaRPr>
          </a:p>
        </p:txBody>
      </p:sp>
    </p:spTree>
    <p:extLst>
      <p:ext uri="{BB962C8B-B14F-4D97-AF65-F5344CB8AC3E}">
        <p14:creationId xmlns:p14="http://schemas.microsoft.com/office/powerpoint/2010/main" val="4232391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1" end="1"/>
                                            </p:txEl>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1680" y="4718720"/>
            <a:ext cx="7560840" cy="1881284"/>
          </a:xfrm>
          <a:prstGeom prst="rect">
            <a:avLst/>
          </a:prstGeom>
        </p:spPr>
        <p:txBody>
          <a:bodyPr wrap="square">
            <a:spAutoFit/>
          </a:bodyPr>
          <a:lstStyle/>
          <a:p>
            <a:pPr algn="ctr">
              <a:lnSpc>
                <a:spcPct val="150000"/>
              </a:lnSpc>
            </a:pPr>
            <a:r>
              <a:rPr lang="fa-IR" sz="2800" b="1" dirty="0">
                <a:solidFill>
                  <a:srgbClr val="002060"/>
                </a:solidFill>
                <a:effectLst>
                  <a:glow rad="127000">
                    <a:schemeClr val="bg1"/>
                  </a:glow>
                </a:effectLst>
                <a:cs typeface="B Titr" panose="00000700000000000000" pitchFamily="2" charset="-78"/>
              </a:rPr>
              <a:t>خداوند معتال در قرآن می فرمایند: </a:t>
            </a:r>
          </a:p>
          <a:p>
            <a:pPr algn="ctr">
              <a:lnSpc>
                <a:spcPct val="150000"/>
              </a:lnSpc>
            </a:pPr>
            <a:r>
              <a:rPr lang="fa-IR" sz="5400" b="1" dirty="0">
                <a:solidFill>
                  <a:srgbClr val="7030A0"/>
                </a:solidFill>
                <a:effectLst>
                  <a:glow rad="127000">
                    <a:schemeClr val="bg1"/>
                  </a:glow>
                </a:effectLst>
                <a:cs typeface="B Titr" panose="00000700000000000000" pitchFamily="2" charset="-78"/>
              </a:rPr>
              <a:t> و نَفَختُ فیه </a:t>
            </a:r>
            <a:r>
              <a:rPr lang="fa-IR" sz="5400" b="1" dirty="0">
                <a:solidFill>
                  <a:srgbClr val="FF0000"/>
                </a:solidFill>
                <a:effectLst>
                  <a:glow rad="127000">
                    <a:schemeClr val="bg1"/>
                  </a:glow>
                </a:effectLst>
                <a:cs typeface="B Titr" panose="00000700000000000000" pitchFamily="2" charset="-78"/>
              </a:rPr>
              <a:t>مِن روحی</a:t>
            </a:r>
          </a:p>
        </p:txBody>
      </p:sp>
      <p:sp>
        <p:nvSpPr>
          <p:cNvPr id="6" name="TextBox 5"/>
          <p:cNvSpPr txBox="1"/>
          <p:nvPr/>
        </p:nvSpPr>
        <p:spPr>
          <a:xfrm>
            <a:off x="1115616" y="476672"/>
            <a:ext cx="9144000" cy="584775"/>
          </a:xfrm>
          <a:prstGeom prst="rect">
            <a:avLst/>
          </a:prstGeom>
          <a:noFill/>
        </p:spPr>
        <p:txBody>
          <a:bodyPr wrap="square" rtlCol="0">
            <a:spAutoFit/>
          </a:bodyPr>
          <a:lstStyle/>
          <a:p>
            <a:pPr algn="ctr"/>
            <a:r>
              <a:rPr lang="fa-IR" sz="3200" b="1" dirty="0">
                <a:effectLst>
                  <a:glow rad="127000">
                    <a:schemeClr val="bg1"/>
                  </a:glow>
                </a:effectLst>
                <a:cs typeface="B Mitra" panose="00000400000000000000" pitchFamily="2" charset="-78"/>
              </a:rPr>
              <a:t>روح ما خداییه و با خدا به آرامش میرسه </a:t>
            </a:r>
            <a:endParaRPr lang="en-US" sz="3200" b="1" dirty="0">
              <a:effectLst>
                <a:glow rad="127000">
                  <a:schemeClr val="bg1"/>
                </a:glow>
              </a:effectLst>
              <a:cs typeface="B Mitra" panose="00000400000000000000" pitchFamily="2" charset="-78"/>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0116" y="1026604"/>
            <a:ext cx="5715000" cy="3810000"/>
          </a:xfrm>
          <a:effectLst>
            <a:softEdge rad="635000"/>
          </a:effectLst>
        </p:spPr>
      </p:pic>
    </p:spTree>
    <p:extLst>
      <p:ext uri="{BB962C8B-B14F-4D97-AF65-F5344CB8AC3E}">
        <p14:creationId xmlns:p14="http://schemas.microsoft.com/office/powerpoint/2010/main" val="1466102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108520" y="3429000"/>
            <a:ext cx="9073008" cy="1754326"/>
          </a:xfrm>
          <a:prstGeom prst="rect">
            <a:avLst/>
          </a:prstGeom>
        </p:spPr>
        <p:txBody>
          <a:bodyPr wrap="square">
            <a:spAutoFit/>
          </a:bodyPr>
          <a:lstStyle>
            <a:defPPr>
              <a:defRPr lang="en-US"/>
            </a:defPPr>
            <a:lvl1pPr algn="ctr">
              <a:lnSpc>
                <a:spcPct val="150000"/>
              </a:lnSpc>
              <a:defRPr sz="2800" b="1">
                <a:solidFill>
                  <a:srgbClr val="002060"/>
                </a:solidFill>
                <a:effectLst>
                  <a:glow rad="127000">
                    <a:schemeClr val="bg1"/>
                  </a:glow>
                </a:effectLst>
                <a:cs typeface="B Titr" panose="00000700000000000000" pitchFamily="2" charset="-78"/>
              </a:defRPr>
            </a:lvl1pPr>
          </a:lstStyle>
          <a:p>
            <a:r>
              <a:rPr lang="fa-IR" sz="3600" dirty="0">
                <a:solidFill>
                  <a:srgbClr val="FFFF00"/>
                </a:solidFill>
                <a:effectLst>
                  <a:glow rad="127000">
                    <a:schemeClr val="tx1"/>
                  </a:glow>
                </a:effectLst>
              </a:rPr>
              <a:t>اصل ما </a:t>
            </a:r>
            <a:r>
              <a:rPr lang="fa-IR" sz="3600" dirty="0" smtClean="0">
                <a:solidFill>
                  <a:srgbClr val="FFFF00"/>
                </a:solidFill>
                <a:effectLst>
                  <a:glow rad="127000">
                    <a:schemeClr val="tx1"/>
                  </a:glow>
                </a:effectLst>
              </a:rPr>
              <a:t>خداست  ...  </a:t>
            </a:r>
            <a:r>
              <a:rPr lang="fa-IR" sz="3600" dirty="0">
                <a:solidFill>
                  <a:srgbClr val="FFFF00"/>
                </a:solidFill>
                <a:effectLst>
                  <a:glow rad="127000">
                    <a:schemeClr val="tx1"/>
                  </a:glow>
                </a:effectLst>
              </a:rPr>
              <a:t>ما از اصلمون جدا شدیم </a:t>
            </a:r>
          </a:p>
          <a:p>
            <a:r>
              <a:rPr lang="fa-IR" sz="3600" dirty="0">
                <a:solidFill>
                  <a:srgbClr val="FFFF00"/>
                </a:solidFill>
                <a:effectLst>
                  <a:glow rad="127000">
                    <a:schemeClr val="tx1"/>
                  </a:glow>
                </a:effectLst>
              </a:rPr>
              <a:t>دلتنگی برای خدا همون دلتنگی برای اصل خودمونه </a:t>
            </a:r>
          </a:p>
        </p:txBody>
      </p:sp>
      <p:sp>
        <p:nvSpPr>
          <p:cNvPr id="3" name="Rectangle 2"/>
          <p:cNvSpPr/>
          <p:nvPr/>
        </p:nvSpPr>
        <p:spPr>
          <a:xfrm>
            <a:off x="2267744" y="5805264"/>
            <a:ext cx="4685898" cy="684803"/>
          </a:xfrm>
          <a:prstGeom prst="rect">
            <a:avLst/>
          </a:prstGeom>
        </p:spPr>
        <p:txBody>
          <a:bodyPr wrap="square">
            <a:prstTxWarp prst="textPlain">
              <a:avLst/>
            </a:prstTxWarp>
            <a:spAutoFit/>
          </a:bodyPr>
          <a:lstStyle/>
          <a:p>
            <a:pPr algn="ctr">
              <a:lnSpc>
                <a:spcPct val="150000"/>
              </a:lnSpc>
            </a:pPr>
            <a:r>
              <a:rPr lang="fa-IR" sz="2800" b="1" dirty="0">
                <a:solidFill>
                  <a:srgbClr val="00FFFF"/>
                </a:solidFill>
                <a:effectLst>
                  <a:glow rad="127000">
                    <a:schemeClr val="tx1"/>
                  </a:glow>
                </a:effectLst>
                <a:cs typeface="B Titr" panose="00000700000000000000" pitchFamily="2" charset="-78"/>
              </a:rPr>
              <a:t>یه روزی هم باید به اصلمون برگردیم</a:t>
            </a:r>
            <a:endParaRPr lang="en-US" sz="2800" b="1" dirty="0">
              <a:solidFill>
                <a:srgbClr val="00FFFF"/>
              </a:solidFill>
              <a:effectLst>
                <a:glow rad="127000">
                  <a:schemeClr val="tx1"/>
                </a:glow>
              </a:effectLst>
              <a:cs typeface="B Titr" panose="00000700000000000000" pitchFamily="2" charset="-78"/>
            </a:endParaRPr>
          </a:p>
        </p:txBody>
      </p:sp>
    </p:spTree>
    <p:extLst>
      <p:ext uri="{BB962C8B-B14F-4D97-AF65-F5344CB8AC3E}">
        <p14:creationId xmlns:p14="http://schemas.microsoft.com/office/powerpoint/2010/main" val="3093688960"/>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1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5" dur="1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6" dur="1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iterate type="wd">
                                    <p:tmPct val="10000"/>
                                  </p:iterate>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anim calcmode="lin" valueType="num">
                                      <p:cBhvr>
                                        <p:cTn id="22" dur="2000" fill="hold"/>
                                        <p:tgtEl>
                                          <p:spTgt spid="3"/>
                                        </p:tgtEl>
                                        <p:attrNameLst>
                                          <p:attrName>ppt_w</p:attrName>
                                        </p:attrNameLst>
                                      </p:cBhvr>
                                      <p:tavLst>
                                        <p:tav tm="0" fmla="#ppt_w*sin(2.5*pi*$)">
                                          <p:val>
                                            <p:fltVal val="0"/>
                                          </p:val>
                                        </p:tav>
                                        <p:tav tm="100000">
                                          <p:val>
                                            <p:fltVal val="1"/>
                                          </p:val>
                                        </p:tav>
                                      </p:tavLst>
                                    </p:anim>
                                    <p:anim calcmode="lin" valueType="num">
                                      <p:cBhvr>
                                        <p:cTn id="23"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71600" y="3218692"/>
            <a:ext cx="9143998" cy="133113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rtl="1">
              <a:lnSpc>
                <a:spcPct val="150000"/>
              </a:lnSpc>
            </a:pPr>
            <a:r>
              <a:rPr lang="fa-IR" sz="2800" dirty="0">
                <a:solidFill>
                  <a:schemeClr val="tx1"/>
                </a:solidFill>
                <a:latin typeface="Arial" panose="020B0604020202020204" pitchFamily="34" charset="0"/>
                <a:ea typeface="Times New Roman" panose="02020603050405020304" pitchFamily="18" charset="0"/>
                <a:cs typeface="B Titr" panose="00000700000000000000" pitchFamily="2" charset="-78"/>
              </a:rPr>
              <a:t>بهتر که خودمون با پای اراده برگردیم به سمت </a:t>
            </a:r>
            <a:r>
              <a:rPr lang="fa-IR" sz="2800" dirty="0" smtClean="0">
                <a:solidFill>
                  <a:schemeClr val="tx1"/>
                </a:solidFill>
                <a:latin typeface="Arial" panose="020B0604020202020204" pitchFamily="34" charset="0"/>
                <a:ea typeface="Times New Roman" panose="02020603050405020304" pitchFamily="18" charset="0"/>
                <a:cs typeface="B Titr" panose="00000700000000000000" pitchFamily="2" charset="-78"/>
              </a:rPr>
              <a:t>خدا</a:t>
            </a:r>
          </a:p>
          <a:p>
            <a:pPr algn="ctr" rtl="1">
              <a:lnSpc>
                <a:spcPct val="150000"/>
              </a:lnSpc>
            </a:pPr>
            <a:r>
              <a:rPr lang="fa-IR" sz="2800" dirty="0" smtClean="0">
                <a:solidFill>
                  <a:schemeClr val="tx1"/>
                </a:solidFill>
                <a:latin typeface="Arial" panose="020B0604020202020204" pitchFamily="34" charset="0"/>
                <a:ea typeface="Times New Roman" panose="02020603050405020304" pitchFamily="18" charset="0"/>
                <a:cs typeface="B Titr" panose="00000700000000000000" pitchFamily="2" charset="-78"/>
              </a:rPr>
              <a:t> </a:t>
            </a:r>
            <a:r>
              <a:rPr lang="fa-IR" sz="2800" dirty="0">
                <a:solidFill>
                  <a:schemeClr val="tx1"/>
                </a:solidFill>
                <a:latin typeface="Arial" panose="020B0604020202020204" pitchFamily="34" charset="0"/>
                <a:ea typeface="Times New Roman" panose="02020603050405020304" pitchFamily="18" charset="0"/>
                <a:cs typeface="B Titr" panose="00000700000000000000" pitchFamily="2" charset="-78"/>
              </a:rPr>
              <a:t>نه اینکه به زور ما رو </a:t>
            </a:r>
            <a:r>
              <a:rPr lang="fa-IR" sz="2800" dirty="0" smtClean="0">
                <a:solidFill>
                  <a:schemeClr val="tx1"/>
                </a:solidFill>
                <a:latin typeface="Arial" panose="020B0604020202020204" pitchFamily="34" charset="0"/>
                <a:ea typeface="Times New Roman" panose="02020603050405020304" pitchFamily="18" charset="0"/>
                <a:cs typeface="B Titr" panose="00000700000000000000" pitchFamily="2" charset="-78"/>
              </a:rPr>
              <a:t>ببرن</a:t>
            </a:r>
          </a:p>
        </p:txBody>
      </p:sp>
      <p:sp>
        <p:nvSpPr>
          <p:cNvPr id="4" name="Rectangle 3"/>
          <p:cNvSpPr/>
          <p:nvPr/>
        </p:nvSpPr>
        <p:spPr>
          <a:xfrm>
            <a:off x="1601416" y="3424518"/>
            <a:ext cx="7542584" cy="2250616"/>
          </a:xfrm>
          <a:prstGeom prst="rect">
            <a:avLst/>
          </a:prstGeom>
        </p:spPr>
        <p:txBody>
          <a:bodyPr wrap="square">
            <a:spAutoFit/>
          </a:bodyPr>
          <a:lstStyle/>
          <a:p>
            <a:pPr algn="ctr">
              <a:lnSpc>
                <a:spcPct val="150000"/>
              </a:lnSpc>
            </a:pPr>
            <a:r>
              <a:rPr lang="fa-IR" sz="4400" dirty="0">
                <a:solidFill>
                  <a:schemeClr val="accent4">
                    <a:lumMod val="50000"/>
                  </a:schemeClr>
                </a:solidFill>
                <a:effectLst>
                  <a:glow rad="127000">
                    <a:schemeClr val="bg1"/>
                  </a:glow>
                </a:effectLst>
                <a:latin typeface="Arial" panose="020B0604020202020204" pitchFamily="34" charset="0"/>
                <a:ea typeface="Times New Roman" panose="02020603050405020304" pitchFamily="18" charset="0"/>
                <a:cs typeface="B Titr" panose="00000700000000000000" pitchFamily="2" charset="-78"/>
              </a:rPr>
              <a:t>که اگه به زور </a:t>
            </a:r>
            <a:r>
              <a:rPr lang="fa-IR" sz="4400" dirty="0" smtClean="0">
                <a:solidFill>
                  <a:schemeClr val="accent4">
                    <a:lumMod val="50000"/>
                  </a:schemeClr>
                </a:solidFill>
                <a:effectLst>
                  <a:glow rad="127000">
                    <a:schemeClr val="bg1"/>
                  </a:glow>
                </a:effectLst>
                <a:latin typeface="Arial" panose="020B0604020202020204" pitchFamily="34" charset="0"/>
                <a:ea typeface="Times New Roman" panose="02020603050405020304" pitchFamily="18" charset="0"/>
                <a:cs typeface="B Titr" panose="00000700000000000000" pitchFamily="2" charset="-78"/>
              </a:rPr>
              <a:t>ببرن</a:t>
            </a:r>
          </a:p>
          <a:p>
            <a:pPr algn="ctr">
              <a:lnSpc>
                <a:spcPct val="150000"/>
              </a:lnSpc>
            </a:pPr>
            <a:r>
              <a:rPr lang="fa-IR" sz="5400" dirty="0" smtClean="0">
                <a:solidFill>
                  <a:srgbClr val="FF0000"/>
                </a:solidFill>
                <a:effectLst>
                  <a:glow rad="127000">
                    <a:schemeClr val="bg1"/>
                  </a:glow>
                </a:effectLst>
                <a:latin typeface="Arial" panose="020B0604020202020204" pitchFamily="34" charset="0"/>
                <a:ea typeface="Times New Roman" panose="02020603050405020304" pitchFamily="18" charset="0"/>
                <a:cs typeface="B Titr" panose="00000700000000000000" pitchFamily="2" charset="-78"/>
              </a:rPr>
              <a:t> </a:t>
            </a:r>
            <a:r>
              <a:rPr lang="fa-IR" sz="5400" dirty="0">
                <a:solidFill>
                  <a:srgbClr val="FF0000"/>
                </a:solidFill>
                <a:effectLst>
                  <a:glow rad="127000">
                    <a:schemeClr val="bg1"/>
                  </a:glow>
                </a:effectLst>
                <a:latin typeface="Arial" panose="020B0604020202020204" pitchFamily="34" charset="0"/>
                <a:ea typeface="Times New Roman" panose="02020603050405020304" pitchFamily="18" charset="0"/>
                <a:cs typeface="B Titr" panose="00000700000000000000" pitchFamily="2" charset="-78"/>
              </a:rPr>
              <a:t>دیگه کار سخت میشه! </a:t>
            </a:r>
            <a:endParaRPr lang="fa-IR" sz="2800" dirty="0">
              <a:solidFill>
                <a:srgbClr val="FF0000"/>
              </a:solidFill>
              <a:effectLst>
                <a:glow rad="127000">
                  <a:schemeClr val="bg1"/>
                </a:glow>
              </a:effectLst>
            </a:endParaRPr>
          </a:p>
        </p:txBody>
      </p:sp>
    </p:spTree>
    <p:extLst>
      <p:ext uri="{BB962C8B-B14F-4D97-AF65-F5344CB8AC3E}">
        <p14:creationId xmlns:p14="http://schemas.microsoft.com/office/powerpoint/2010/main" val="419336122"/>
      </p:ext>
    </p:extLst>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250" fill="hold"/>
                                        <p:tgtEl>
                                          <p:spTgt spid="4"/>
                                        </p:tgtEl>
                                        <p:attrNameLst>
                                          <p:attrName>ppt_x</p:attrName>
                                        </p:attrNameLst>
                                      </p:cBhvr>
                                      <p:tavLst>
                                        <p:tav tm="0">
                                          <p:val>
                                            <p:strVal val="#ppt_x"/>
                                          </p:val>
                                        </p:tav>
                                        <p:tav tm="100000">
                                          <p:val>
                                            <p:strVal val="#ppt_x"/>
                                          </p:val>
                                        </p:tav>
                                      </p:tavLst>
                                    </p:anim>
                                    <p:anim calcmode="lin" valueType="num">
                                      <p:cBhvr additive="base">
                                        <p:cTn id="8" dur="3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4544" y="1087083"/>
            <a:ext cx="9143357" cy="1219200"/>
          </a:xfrm>
        </p:spPr>
        <p:txBody>
          <a:bodyPr>
            <a:noAutofit/>
          </a:bodyPr>
          <a:lstStyle/>
          <a:p>
            <a:pPr algn="r" rtl="1"/>
            <a:r>
              <a:rPr lang="fa-IR" sz="3600" dirty="0">
                <a:solidFill>
                  <a:srgbClr val="A50021"/>
                </a:solidFill>
                <a:effectLst>
                  <a:glow rad="127000">
                    <a:schemeClr val="bg1"/>
                  </a:glow>
                </a:effectLst>
                <a:latin typeface="Arial" panose="020B0604020202020204" pitchFamily="34" charset="0"/>
                <a:ea typeface="Times New Roman" panose="02020603050405020304" pitchFamily="18" charset="0"/>
                <a:cs typeface="B Titr" panose="00000700000000000000" pitchFamily="2" charset="-78"/>
              </a:rPr>
              <a:t>دلتنگی شهید چمران برای خدای متعال</a:t>
            </a:r>
          </a:p>
        </p:txBody>
      </p:sp>
      <p:pic>
        <p:nvPicPr>
          <p:cNvPr id="2" name="77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127" r="3762"/>
          <a:stretch/>
        </p:blipFill>
        <p:spPr>
          <a:xfrm>
            <a:off x="2699792" y="2132856"/>
            <a:ext cx="5328592" cy="4449998"/>
          </a:xfrm>
          <a:prstGeom prst="rect">
            <a:avLst/>
          </a:prstGeom>
          <a:ln>
            <a:noFill/>
          </a:ln>
          <a:effectLst>
            <a:outerShdw blurRad="254000" dist="63500" dir="5400000" sx="105000" sy="105000" algn="t" rotWithShape="0">
              <a:srgbClr val="000000">
                <a:alpha val="40000"/>
              </a:srgbClr>
            </a:outerShdw>
          </a:effectLst>
          <a:scene3d>
            <a:camera prst="perspectiveRelaxedModerately" fov="2700000">
              <a:rot lat="20400000" lon="0" rev="0"/>
            </a:camera>
            <a:lightRig rig="soft" dir="t"/>
          </a:scene3d>
          <a:sp3d extrusionH="952500">
            <a:bevelT w="127000" h="127000"/>
            <a:bevelB/>
            <a:extrusionClr>
              <a:srgbClr val="FFFFFF"/>
            </a:extrusionClr>
          </a:sp3d>
        </p:spPr>
      </p:pic>
      <p:sp>
        <p:nvSpPr>
          <p:cNvPr id="4" name="Title 5"/>
          <p:cNvSpPr txBox="1">
            <a:spLocks/>
          </p:cNvSpPr>
          <p:nvPr/>
        </p:nvSpPr>
        <p:spPr>
          <a:xfrm>
            <a:off x="251520" y="322379"/>
            <a:ext cx="8701633" cy="764704"/>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r" rtl="1">
              <a:lnSpc>
                <a:spcPct val="150000"/>
              </a:lnSpc>
            </a:pPr>
            <a:r>
              <a:rPr lang="fa-IR" sz="2400" dirty="0">
                <a:solidFill>
                  <a:srgbClr val="7030A0"/>
                </a:solidFill>
                <a:effectLst>
                  <a:glow rad="127000">
                    <a:schemeClr val="bg1"/>
                  </a:glow>
                </a:effectLst>
                <a:latin typeface="Arial" panose="020B0604020202020204" pitchFamily="34" charset="0"/>
                <a:ea typeface="Times New Roman" panose="02020603050405020304" pitchFamily="18" charset="0"/>
                <a:cs typeface="B Titr" panose="00000700000000000000" pitchFamily="2" charset="-78"/>
              </a:rPr>
              <a:t>اگر خوب دلتنگ خدا </a:t>
            </a:r>
            <a:r>
              <a:rPr lang="fa-IR" sz="2400" dirty="0" smtClean="0">
                <a:solidFill>
                  <a:srgbClr val="7030A0"/>
                </a:solidFill>
                <a:effectLst>
                  <a:glow rad="127000">
                    <a:schemeClr val="bg1"/>
                  </a:glow>
                </a:effectLst>
                <a:latin typeface="Arial" panose="020B0604020202020204" pitchFamily="34" charset="0"/>
                <a:ea typeface="Times New Roman" panose="02020603050405020304" pitchFamily="18" charset="0"/>
                <a:cs typeface="B Titr" panose="00000700000000000000" pitchFamily="2" charset="-78"/>
              </a:rPr>
              <a:t>باشیم مرگ </a:t>
            </a:r>
            <a:r>
              <a:rPr lang="fa-IR" sz="2400" dirty="0">
                <a:solidFill>
                  <a:srgbClr val="7030A0"/>
                </a:solidFill>
                <a:effectLst>
                  <a:glow rad="127000">
                    <a:schemeClr val="bg1"/>
                  </a:glow>
                </a:effectLst>
                <a:latin typeface="Arial" panose="020B0604020202020204" pitchFamily="34" charset="0"/>
                <a:ea typeface="Times New Roman" panose="02020603050405020304" pitchFamily="18" charset="0"/>
                <a:cs typeface="B Titr" panose="00000700000000000000" pitchFamily="2" charset="-78"/>
              </a:rPr>
              <a:t>را وصال خدا میدانیم</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6"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4509120"/>
            <a:ext cx="9144000" cy="854080"/>
          </a:xfrm>
          <a:prstGeom prst="rect">
            <a:avLst/>
          </a:prstGeom>
        </p:spPr>
        <p:txBody>
          <a:bodyPr wrap="square">
            <a:spAutoFit/>
          </a:bodyPr>
          <a:lstStyle/>
          <a:p>
            <a:pPr lvl="0" algn="ctr" rtl="1">
              <a:lnSpc>
                <a:spcPct val="150000"/>
              </a:lnSpc>
            </a:pPr>
            <a:r>
              <a:rPr lang="fa-IR" sz="3600" dirty="0">
                <a:solidFill>
                  <a:srgbClr val="FFFF00"/>
                </a:solidFill>
                <a:effectLst>
                  <a:glow rad="127000">
                    <a:schemeClr val="tx1"/>
                  </a:glow>
                </a:effectLst>
                <a:latin typeface="0 Titr Bold"/>
                <a:cs typeface="B Titr" panose="00000700000000000000" pitchFamily="2" charset="-78"/>
              </a:rPr>
              <a:t>بیشترین </a:t>
            </a:r>
            <a:r>
              <a:rPr lang="fa-IR" sz="3600" dirty="0" smtClean="0">
                <a:solidFill>
                  <a:srgbClr val="FFFF00"/>
                </a:solidFill>
                <a:effectLst>
                  <a:glow rad="127000">
                    <a:schemeClr val="tx1"/>
                  </a:glow>
                </a:effectLst>
                <a:latin typeface="0 Titr Bold"/>
                <a:cs typeface="B Titr" panose="00000700000000000000" pitchFamily="2" charset="-78"/>
              </a:rPr>
              <a:t>دلتنگی مومن </a:t>
            </a:r>
            <a:r>
              <a:rPr lang="fa-IR" sz="3600" dirty="0">
                <a:solidFill>
                  <a:srgbClr val="FFFF00"/>
                </a:solidFill>
                <a:effectLst>
                  <a:glow rad="127000">
                    <a:schemeClr val="tx1"/>
                  </a:glow>
                </a:effectLst>
                <a:latin typeface="0 Titr Bold"/>
                <a:cs typeface="B Titr" panose="00000700000000000000" pitchFamily="2" charset="-78"/>
              </a:rPr>
              <a:t>برای خداست</a:t>
            </a:r>
          </a:p>
        </p:txBody>
      </p:sp>
    </p:spTree>
    <p:extLst>
      <p:ext uri="{BB962C8B-B14F-4D97-AF65-F5344CB8AC3E}">
        <p14:creationId xmlns:p14="http://schemas.microsoft.com/office/powerpoint/2010/main" val="2771824326"/>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mph" presetSubtype="0" fill="hold" grpId="1" nodeType="afterEffect">
                                  <p:stCondLst>
                                    <p:cond delay="0"/>
                                  </p:stCondLst>
                                  <p:childTnLst>
                                    <p:animScale>
                                      <p:cBhvr>
                                        <p:cTn id="12" dur="11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89943" y="980728"/>
            <a:ext cx="7164288" cy="2308324"/>
          </a:xfrm>
          <a:prstGeom prst="rect">
            <a:avLst/>
          </a:prstGeom>
        </p:spPr>
        <p:txBody>
          <a:bodyPr wrap="square">
            <a:spAutoFit/>
          </a:bodyPr>
          <a:lstStyle/>
          <a:p>
            <a:pPr algn="ctr">
              <a:lnSpc>
                <a:spcPct val="150000"/>
              </a:lnSpc>
            </a:pPr>
            <a:r>
              <a:rPr lang="fa-IR" sz="3200" b="1" dirty="0" smtClean="0">
                <a:effectLst>
                  <a:glow rad="127000">
                    <a:schemeClr val="bg1"/>
                  </a:glow>
                </a:effectLst>
                <a:cs typeface="B Mitra" panose="00000400000000000000" pitchFamily="2" charset="-78"/>
              </a:rPr>
              <a:t>«</a:t>
            </a:r>
            <a:r>
              <a:rPr lang="ar-AE" sz="3200" b="1" dirty="0">
                <a:effectLst>
                  <a:glow rad="127000">
                    <a:schemeClr val="bg1"/>
                  </a:glow>
                </a:effectLst>
                <a:cs typeface="B Mitra" panose="00000400000000000000" pitchFamily="2" charset="-78"/>
              </a:rPr>
              <a:t>أَرَ‌أَیْتَ مَنِ اتَّخَذَ إِلَهَهُ هَوَاهُ أَفَأَنتَ تَکُونُ عَلَیْهِ وَکِیلًا</a:t>
            </a:r>
            <a:r>
              <a:rPr lang="ar-AE" sz="3200" b="1" dirty="0" smtClean="0">
                <a:effectLst>
                  <a:glow rad="127000">
                    <a:schemeClr val="bg1"/>
                  </a:glow>
                </a:effectLst>
                <a:cs typeface="B Mitra" panose="00000400000000000000" pitchFamily="2" charset="-78"/>
              </a:rPr>
              <a:t>»</a:t>
            </a:r>
            <a:endParaRPr lang="fa-IR" sz="3200" b="1" dirty="0" smtClean="0">
              <a:effectLst>
                <a:glow rad="127000">
                  <a:schemeClr val="bg1"/>
                </a:glow>
              </a:effectLst>
              <a:cs typeface="B Mitra" panose="00000400000000000000" pitchFamily="2" charset="-78"/>
            </a:endParaRPr>
          </a:p>
          <a:p>
            <a:pPr algn="ctr">
              <a:lnSpc>
                <a:spcPct val="150000"/>
              </a:lnSpc>
            </a:pPr>
            <a:r>
              <a:rPr lang="ar-AE" sz="3200" b="1" dirty="0" smtClean="0">
                <a:effectLst>
                  <a:glow rad="127000">
                    <a:schemeClr val="bg1"/>
                  </a:glow>
                </a:effectLst>
                <a:cs typeface="B Mitra" panose="00000400000000000000" pitchFamily="2" charset="-78"/>
              </a:rPr>
              <a:t>«</a:t>
            </a:r>
            <a:r>
              <a:rPr lang="ar-AE" sz="3200" b="1" dirty="0">
                <a:effectLst>
                  <a:glow rad="127000">
                    <a:schemeClr val="bg1"/>
                  </a:glow>
                </a:effectLst>
                <a:cs typeface="B Mitra" panose="00000400000000000000" pitchFamily="2" charset="-78"/>
              </a:rPr>
              <a:t>أَمْ تَحْسَبُ أَنَّ أَكْثَرَهُمْ يَسْمَعُونَ أَوْ يَعْقِلُونَ إِنْ هُمْ إِلَّا كَالْأَنْعَامِ بَلْ هُمْ أَضَلُّ </a:t>
            </a:r>
            <a:r>
              <a:rPr lang="ar-AE" sz="3200" b="1" dirty="0" smtClean="0">
                <a:effectLst>
                  <a:glow rad="127000">
                    <a:schemeClr val="bg1"/>
                  </a:glow>
                </a:effectLst>
                <a:cs typeface="B Mitra" panose="00000400000000000000" pitchFamily="2" charset="-78"/>
              </a:rPr>
              <a:t>سَبِيلًا»</a:t>
            </a:r>
            <a:endParaRPr lang="en-US" sz="3200" b="1" dirty="0">
              <a:effectLst>
                <a:glow rad="127000">
                  <a:schemeClr val="bg1"/>
                </a:glow>
              </a:effectLst>
              <a:cs typeface="B Mitra" panose="00000400000000000000" pitchFamily="2" charset="-7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364" y="3501008"/>
            <a:ext cx="4915446" cy="2905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6410942"/>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lt">
                                    <p:tmPct val="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mph" presetSubtype="0" fill="hold" grpId="1" nodeType="afterEffect">
                                  <p:stCondLst>
                                    <p:cond delay="0"/>
                                  </p:stCondLst>
                                  <p:iterate type="lt">
                                    <p:tmPct val="4000"/>
                                  </p:iterate>
                                  <p:childTnLst>
                                    <p:set>
                                      <p:cBhvr override="childStyle">
                                        <p:cTn id="16" dur="1500" fill="hold"/>
                                        <p:tgtEl>
                                          <p:spTgt spid="7"/>
                                        </p:tgtEl>
                                        <p:attrNameLst>
                                          <p:attrName>style.color</p:attrName>
                                        </p:attrNameLst>
                                      </p:cBhvr>
                                      <p:to>
                                        <p:clrVal>
                                          <a:srgbClr val="FF0000"/>
                                        </p:clrVal>
                                      </p:to>
                                    </p:set>
                                    <p:set>
                                      <p:cBhvr>
                                        <p:cTn id="17" dur="1500" fill="hold"/>
                                        <p:tgtEl>
                                          <p:spTgt spid="7"/>
                                        </p:tgtEl>
                                        <p:attrNameLst>
                                          <p:attrName>fillcolor</p:attrName>
                                        </p:attrNameLst>
                                      </p:cBhvr>
                                      <p:to>
                                        <p:clrVal>
                                          <a:srgbClr val="FF0000"/>
                                        </p:clrVal>
                                      </p:to>
                                    </p:set>
                                    <p:set>
                                      <p:cBhvr>
                                        <p:cTn id="18" dur="1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77146">
            <a:off x="2668753" y="1838971"/>
            <a:ext cx="5328592" cy="3043106"/>
          </a:xfrm>
          <a:prstGeom prst="roundRect">
            <a:avLst>
              <a:gd name="adj" fmla="val 2971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rot="20577146">
            <a:off x="2668751" y="1838972"/>
            <a:ext cx="5328592" cy="3043106"/>
          </a:xfrm>
          <a:prstGeom prst="roundRect">
            <a:avLst>
              <a:gd name="adj" fmla="val 2971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2223027" y="185757"/>
            <a:ext cx="7128792" cy="1023357"/>
          </a:xfrm>
          <a:prstGeom prst="rect">
            <a:avLst/>
          </a:prstGeom>
        </p:spPr>
        <p:txBody>
          <a:bodyPr wrap="square">
            <a:spAutoFit/>
          </a:bodyPr>
          <a:lstStyle>
            <a:defPPr>
              <a:defRPr lang="en-US"/>
            </a:defPPr>
            <a:lvl1pPr algn="ctr">
              <a:lnSpc>
                <a:spcPct val="150000"/>
              </a:lnSpc>
              <a:defRPr sz="2800" b="1">
                <a:solidFill>
                  <a:srgbClr val="002060"/>
                </a:solidFill>
                <a:effectLst>
                  <a:glow rad="127000">
                    <a:schemeClr val="bg1"/>
                  </a:glow>
                </a:effectLst>
                <a:cs typeface="B Titr" panose="00000700000000000000" pitchFamily="2" charset="-78"/>
              </a:defRPr>
            </a:lvl1pPr>
          </a:lstStyle>
          <a:p>
            <a:r>
              <a:rPr lang="fa-IR" sz="4400" dirty="0"/>
              <a:t>مراقب باشیم دلمون سیاه نشه</a:t>
            </a:r>
            <a:endParaRPr lang="en-US" sz="4400" dirty="0"/>
          </a:p>
        </p:txBody>
      </p:sp>
      <p:sp>
        <p:nvSpPr>
          <p:cNvPr id="4" name="Rectangle 3"/>
          <p:cNvSpPr/>
          <p:nvPr/>
        </p:nvSpPr>
        <p:spPr>
          <a:xfrm rot="20501797">
            <a:off x="4090484" y="1686091"/>
            <a:ext cx="3393879" cy="769441"/>
          </a:xfrm>
          <a:prstGeom prst="rect">
            <a:avLst/>
          </a:prstGeom>
        </p:spPr>
        <p:txBody>
          <a:bodyPr wrap="square">
            <a:spAutoFit/>
          </a:bodyPr>
          <a:lstStyle/>
          <a:p>
            <a:pPr algn="ctr">
              <a:lnSpc>
                <a:spcPct val="150000"/>
              </a:lnSpc>
            </a:pPr>
            <a:r>
              <a:rPr lang="fa-IR" sz="3200" b="1" dirty="0">
                <a:effectLst>
                  <a:glow rad="127000">
                    <a:schemeClr val="bg1"/>
                  </a:glow>
                </a:effectLst>
                <a:cs typeface="B Titr" panose="00000700000000000000" pitchFamily="2" charset="-78"/>
              </a:rPr>
              <a:t>قلب که سیاه بشه</a:t>
            </a:r>
            <a:endParaRPr lang="en-US" sz="3200" b="1" dirty="0">
              <a:effectLst>
                <a:glow rad="127000">
                  <a:schemeClr val="bg1"/>
                </a:glow>
              </a:effectLst>
              <a:cs typeface="B Titr" panose="00000700000000000000" pitchFamily="2" charset="-78"/>
            </a:endParaRPr>
          </a:p>
        </p:txBody>
      </p:sp>
      <p:sp>
        <p:nvSpPr>
          <p:cNvPr id="5" name="Rectangle 4"/>
          <p:cNvSpPr/>
          <p:nvPr/>
        </p:nvSpPr>
        <p:spPr>
          <a:xfrm rot="20663267">
            <a:off x="4318550" y="2697931"/>
            <a:ext cx="1686680" cy="1023357"/>
          </a:xfrm>
          <a:prstGeom prst="rect">
            <a:avLst/>
          </a:prstGeom>
        </p:spPr>
        <p:txBody>
          <a:bodyPr wrap="square">
            <a:spAutoFit/>
          </a:bodyPr>
          <a:lstStyle/>
          <a:p>
            <a:pPr algn="ctr">
              <a:lnSpc>
                <a:spcPct val="150000"/>
              </a:lnSpc>
            </a:pPr>
            <a:r>
              <a:rPr lang="fa-IR" sz="4400" b="1" dirty="0">
                <a:solidFill>
                  <a:srgbClr val="A50021"/>
                </a:solidFill>
                <a:effectLst>
                  <a:glow rad="127000">
                    <a:schemeClr val="bg1"/>
                  </a:glow>
                </a:effectLst>
                <a:cs typeface="B Titr" panose="00000700000000000000" pitchFamily="2" charset="-78"/>
              </a:rPr>
              <a:t>یاد خدا</a:t>
            </a:r>
          </a:p>
        </p:txBody>
      </p:sp>
      <p:sp>
        <p:nvSpPr>
          <p:cNvPr id="10" name="Rectangle 9"/>
          <p:cNvSpPr/>
          <p:nvPr/>
        </p:nvSpPr>
        <p:spPr>
          <a:xfrm>
            <a:off x="3256997" y="5522497"/>
            <a:ext cx="4152099" cy="1023357"/>
          </a:xfrm>
          <a:prstGeom prst="rect">
            <a:avLst/>
          </a:prstGeom>
        </p:spPr>
        <p:txBody>
          <a:bodyPr wrap="square">
            <a:spAutoFit/>
          </a:bodyPr>
          <a:lstStyle/>
          <a:p>
            <a:pPr algn="ctr">
              <a:lnSpc>
                <a:spcPct val="150000"/>
              </a:lnSpc>
            </a:pPr>
            <a:r>
              <a:rPr lang="fa-IR" sz="4400" b="1" dirty="0">
                <a:solidFill>
                  <a:schemeClr val="accent5">
                    <a:lumMod val="75000"/>
                  </a:schemeClr>
                </a:solidFill>
                <a:effectLst>
                  <a:glow rad="127000">
                    <a:schemeClr val="bg1"/>
                  </a:glow>
                </a:effectLst>
                <a:cs typeface="B Titr" panose="00000700000000000000" pitchFamily="2" charset="-78"/>
              </a:rPr>
              <a:t>و خدا فراموش میشه</a:t>
            </a:r>
            <a:endParaRPr lang="en-US" sz="4400" b="1" dirty="0">
              <a:solidFill>
                <a:schemeClr val="accent5">
                  <a:lumMod val="75000"/>
                </a:schemeClr>
              </a:solidFill>
              <a:effectLst>
                <a:glow rad="127000">
                  <a:schemeClr val="bg1"/>
                </a:glow>
              </a:effectLst>
              <a:cs typeface="B Titr" panose="00000700000000000000" pitchFamily="2" charset="-78"/>
            </a:endParaRPr>
          </a:p>
        </p:txBody>
      </p:sp>
    </p:spTree>
    <p:extLst>
      <p:ext uri="{BB962C8B-B14F-4D97-AF65-F5344CB8AC3E}">
        <p14:creationId xmlns:p14="http://schemas.microsoft.com/office/powerpoint/2010/main" val="2977516855"/>
      </p:ext>
    </p:extLst>
  </p:cSld>
  <p:clrMapOvr>
    <a:masterClrMapping/>
  </p:clrMapOvr>
  <mc:AlternateContent xmlns:mc="http://schemas.openxmlformats.org/markup-compatibility/2006" xmlns:p14="http://schemas.microsoft.com/office/powerpoint/2010/main">
    <mc:Choice Requires="p14">
      <p:transition spd="slow">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4000"/>
                            </p:stCondLst>
                            <p:childTnLst>
                              <p:par>
                                <p:cTn id="5" presetID="6"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nodeType="clickEffect">
                                  <p:stCondLst>
                                    <p:cond delay="0"/>
                                  </p:stCondLst>
                                  <p:childTnLst>
                                    <p:animEffect transition="out" filter="circle(in)">
                                      <p:cBhvr>
                                        <p:cTn id="11" dur="3000"/>
                                        <p:tgtEl>
                                          <p:spTgt spid="3"/>
                                        </p:tgtEl>
                                      </p:cBhvr>
                                    </p:animEffect>
                                    <p:set>
                                      <p:cBhvr>
                                        <p:cTn id="12" dur="1" fill="hold">
                                          <p:stCondLst>
                                            <p:cond delay="2999"/>
                                          </p:stCondLst>
                                        </p:cTn>
                                        <p:tgtEl>
                                          <p:spTgt spid="3"/>
                                        </p:tgtEl>
                                        <p:attrNameLst>
                                          <p:attrName>style.visibility</p:attrName>
                                        </p:attrNameLst>
                                      </p:cBhvr>
                                      <p:to>
                                        <p:strVal val="hidden"/>
                                      </p:to>
                                    </p:set>
                                  </p:childTnLst>
                                </p:cTn>
                              </p:par>
                            </p:childTnLst>
                          </p:cTn>
                        </p:par>
                        <p:par>
                          <p:cTn id="13" fill="hold">
                            <p:stCondLst>
                              <p:cond delay="3000"/>
                            </p:stCondLst>
                            <p:childTnLst>
                              <p:par>
                                <p:cTn id="14" presetID="58" presetClass="path" presetSubtype="0" accel="50000" decel="50000" fill="hold" grpId="0" nodeType="afterEffect">
                                  <p:stCondLst>
                                    <p:cond delay="0"/>
                                  </p:stCondLst>
                                  <p:childTnLst>
                                    <p:animMotion origin="layout" path="M 2.77778E-7 -4.07407E-6 L 0.02778 0.16852 C 0.03403 0.20394 0.03767 0.25718 0.03767 0.3125 C 0.03767 0.37547 0.03403 0.4257 0.02778 0.46112 L 2.77778E-7 0.62987 " pathEditMode="relative" rAng="0" ptsTypes="AAAAA">
                                      <p:cBhvr>
                                        <p:cTn id="15" dur="4000" fill="hold"/>
                                        <p:tgtEl>
                                          <p:spTgt spid="5"/>
                                        </p:tgtEl>
                                        <p:attrNameLst>
                                          <p:attrName>ppt_x</p:attrName>
                                          <p:attrName>ppt_y</p:attrName>
                                        </p:attrNameLst>
                                      </p:cBhvr>
                                      <p:rCtr x="1875" y="31481"/>
                                    </p:animMotion>
                                  </p:childTnLst>
                                </p:cTn>
                              </p:par>
                            </p:childTnLst>
                          </p:cTn>
                        </p:par>
                        <p:par>
                          <p:cTn id="16" fill="hold">
                            <p:stCondLst>
                              <p:cond delay="7000"/>
                            </p:stCondLst>
                            <p:childTnLst>
                              <p:par>
                                <p:cTn id="17" presetID="6"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701191119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3728" y="1844824"/>
            <a:ext cx="6051356" cy="40324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611560" y="620688"/>
            <a:ext cx="9252520" cy="854080"/>
          </a:xfrm>
          <a:prstGeom prst="rect">
            <a:avLst/>
          </a:prstGeom>
        </p:spPr>
        <p:txBody>
          <a:bodyPr wrap="square">
            <a:spAutoFit/>
          </a:bodyPr>
          <a:lstStyle>
            <a:defPPr>
              <a:defRPr lang="en-US"/>
            </a:defPPr>
            <a:lvl1pPr algn="ctr">
              <a:lnSpc>
                <a:spcPct val="150000"/>
              </a:lnSpc>
              <a:defRPr sz="4400" b="1">
                <a:solidFill>
                  <a:schemeClr val="accent5">
                    <a:lumMod val="75000"/>
                  </a:schemeClr>
                </a:solidFill>
                <a:effectLst>
                  <a:glow rad="127000">
                    <a:schemeClr val="bg1"/>
                  </a:glow>
                </a:effectLst>
                <a:cs typeface="B Titr" panose="00000700000000000000" pitchFamily="2" charset="-78"/>
              </a:defRPr>
            </a:lvl1pPr>
          </a:lstStyle>
          <a:p>
            <a:r>
              <a:rPr lang="fa-IR" sz="3600" dirty="0">
                <a:solidFill>
                  <a:srgbClr val="FF0000"/>
                </a:solidFill>
              </a:rPr>
              <a:t>توبه؛</a:t>
            </a:r>
            <a:r>
              <a:rPr lang="fa-IR" sz="3600" dirty="0"/>
              <a:t> </a:t>
            </a:r>
            <a:r>
              <a:rPr lang="fa-IR" sz="3600" dirty="0">
                <a:solidFill>
                  <a:srgbClr val="7030A0"/>
                </a:solidFill>
              </a:rPr>
              <a:t>اولین قدم برای بازگشت به سمت خدا ...</a:t>
            </a:r>
            <a:endParaRPr lang="en-US" sz="3600" dirty="0">
              <a:solidFill>
                <a:srgbClr val="7030A0"/>
              </a:solidFill>
            </a:endParaRPr>
          </a:p>
        </p:txBody>
      </p:sp>
    </p:spTree>
    <p:extLst>
      <p:ext uri="{BB962C8B-B14F-4D97-AF65-F5344CB8AC3E}">
        <p14:creationId xmlns:p14="http://schemas.microsoft.com/office/powerpoint/2010/main" val="292880886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3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5152">
                <p:cTn id="8" fill="hold" display="0">
                  <p:stCondLst>
                    <p:cond delay="indefinite"/>
                  </p:stCondLst>
                </p:cTn>
                <p:tgtEl>
                  <p:spTgt spid="2"/>
                </p:tgtEl>
              </p:cMediaNode>
            </p:vide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19672" y="1196752"/>
            <a:ext cx="5508104" cy="1154162"/>
          </a:xfrm>
          <a:prstGeom prst="rect">
            <a:avLst/>
          </a:prstGeom>
        </p:spPr>
        <p:txBody>
          <a:bodyPr wrap="square">
            <a:spAutoFit/>
          </a:bodyPr>
          <a:lstStyle>
            <a:defPPr>
              <a:defRPr lang="en-US"/>
            </a:defPPr>
            <a:lvl1pPr algn="ctr">
              <a:lnSpc>
                <a:spcPct val="150000"/>
              </a:lnSpc>
              <a:defRPr sz="3600" b="1">
                <a:solidFill>
                  <a:srgbClr val="FF0000"/>
                </a:solidFill>
                <a:effectLst>
                  <a:glow rad="127000">
                    <a:schemeClr val="bg1"/>
                  </a:glow>
                </a:effectLst>
                <a:cs typeface="B Titr" panose="00000700000000000000" pitchFamily="2" charset="-78"/>
              </a:defRPr>
            </a:lvl1pPr>
          </a:lstStyle>
          <a:p>
            <a:r>
              <a:rPr lang="fa-IR" sz="2400" dirty="0">
                <a:solidFill>
                  <a:srgbClr val="660066"/>
                </a:solidFill>
              </a:rPr>
              <a:t>«لَو عَلِمَ المُدبِرونَ عنّی کَیفَ انتظاری لَهم و شوقی اِلی توبَتِهِم لَماتوا شَوقاً اِلَیّ و تَفَرَقَت اَوصالُهُم»</a:t>
            </a:r>
            <a:endParaRPr lang="en-US" sz="2400" dirty="0">
              <a:solidFill>
                <a:srgbClr val="660066"/>
              </a:solidFill>
            </a:endParaRPr>
          </a:p>
        </p:txBody>
      </p:sp>
    </p:spTree>
    <p:extLst>
      <p:ext uri="{BB962C8B-B14F-4D97-AF65-F5344CB8AC3E}">
        <p14:creationId xmlns:p14="http://schemas.microsoft.com/office/powerpoint/2010/main" val="249625837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mph" presetSubtype="0" fill="hold" grpId="1" nodeType="afterEffect">
                                  <p:stCondLst>
                                    <p:cond delay="0"/>
                                  </p:stCondLst>
                                  <p:iterate type="lt">
                                    <p:tmPct val="4000"/>
                                  </p:iterate>
                                  <p:childTnLst>
                                    <p:set>
                                      <p:cBhvr override="childStyle">
                                        <p:cTn id="10" dur="3000" fill="hold"/>
                                        <p:tgtEl>
                                          <p:spTgt spid="4"/>
                                        </p:tgtEl>
                                        <p:attrNameLst>
                                          <p:attrName>style.color</p:attrName>
                                        </p:attrNameLst>
                                      </p:cBhvr>
                                      <p:to>
                                        <p:clrVal>
                                          <a:srgbClr val="FF0000"/>
                                        </p:clrVal>
                                      </p:to>
                                    </p:set>
                                    <p:set>
                                      <p:cBhvr>
                                        <p:cTn id="11" dur="3000" fill="hold"/>
                                        <p:tgtEl>
                                          <p:spTgt spid="4"/>
                                        </p:tgtEl>
                                        <p:attrNameLst>
                                          <p:attrName>fillcolor</p:attrName>
                                        </p:attrNameLst>
                                      </p:cBhvr>
                                      <p:to>
                                        <p:clrVal>
                                          <a:srgbClr val="FF0000"/>
                                        </p:clrVal>
                                      </p:to>
                                    </p:set>
                                    <p:set>
                                      <p:cBhvr>
                                        <p:cTn id="12" dur="3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5776" y="188641"/>
            <a:ext cx="6317260" cy="792087"/>
          </a:xfrm>
          <a:prstGeom prst="rect">
            <a:avLst/>
          </a:prstGeom>
          <a:noFill/>
        </p:spPr>
        <p:txBody>
          <a:bodyPr wrap="square" numCol="1" rtlCol="0">
            <a:prstTxWarp prst="textTriangle">
              <a:avLst>
                <a:gd name="adj" fmla="val 65486"/>
              </a:avLst>
            </a:prstTxWarp>
            <a:spAutoFit/>
          </a:bodyPr>
          <a:lstStyle>
            <a:defPPr>
              <a:defRPr lang="en-US"/>
            </a:defPPr>
            <a:lvl1pPr algn="ctr">
              <a:defRPr sz="4400">
                <a:solidFill>
                  <a:srgbClr val="FFFF00"/>
                </a:solidFill>
                <a:effectLst>
                  <a:glow rad="127000">
                    <a:schemeClr val="tx1"/>
                  </a:glow>
                  <a:reflection blurRad="6350" stA="55000" endA="50" endPos="85000" dir="5400000" sy="-100000" algn="bl" rotWithShape="0"/>
                </a:effectLst>
                <a:cs typeface="B Titr" panose="00000700000000000000" pitchFamily="2" charset="-78"/>
              </a:defRPr>
            </a:lvl1pPr>
          </a:lstStyle>
          <a:p>
            <a:r>
              <a:rPr lang="fa-IR" dirty="0">
                <a:solidFill>
                  <a:srgbClr val="FFC1FF"/>
                </a:solidFill>
              </a:rPr>
              <a:t>خلوت با </a:t>
            </a:r>
            <a:r>
              <a:rPr lang="fa-IR" dirty="0">
                <a:solidFill>
                  <a:srgbClr val="00FFFF"/>
                </a:solidFill>
              </a:rPr>
              <a:t>محبوب واقعی </a:t>
            </a:r>
            <a:r>
              <a:rPr lang="fa-IR" dirty="0">
                <a:solidFill>
                  <a:srgbClr val="FFC1FF"/>
                </a:solidFill>
              </a:rPr>
              <a:t>دل ها</a:t>
            </a:r>
            <a:endParaRPr lang="en-US" dirty="0">
              <a:solidFill>
                <a:srgbClr val="FFC1FF"/>
              </a:solidFill>
            </a:endParaRPr>
          </a:p>
        </p:txBody>
      </p:sp>
      <p:pic>
        <p:nvPicPr>
          <p:cNvPr id="4" name="بی">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7744" y="1412776"/>
            <a:ext cx="5951517" cy="4769655"/>
          </a:xfrm>
          <a:prstGeom prst="rect">
            <a:avLst/>
          </a:prstGeom>
          <a:ln>
            <a:noFill/>
          </a:ln>
          <a:effectLst>
            <a:outerShdw blurRad="254000" dist="63500" dir="5400000" sx="105000" sy="105000" algn="t" rotWithShape="0">
              <a:srgbClr val="000000">
                <a:alpha val="40000"/>
              </a:srgbClr>
            </a:outerShdw>
          </a:effectLst>
          <a:scene3d>
            <a:camera prst="perspectiveRelaxedModerately" fov="2700000">
              <a:rot lat="20400000" lon="0" rev="0"/>
            </a:camera>
            <a:lightRig rig="soft" dir="t"/>
          </a:scene3d>
          <a:sp3d extrusionH="952500">
            <a:bevelT w="127000" h="127000"/>
            <a:bevelB/>
            <a:extrusionClr>
              <a:srgbClr val="FFFFFF"/>
            </a:extrusionClr>
          </a:sp3d>
        </p:spPr>
      </p:pic>
    </p:spTree>
    <p:extLst>
      <p:ext uri="{BB962C8B-B14F-4D97-AF65-F5344CB8AC3E}">
        <p14:creationId xmlns:p14="http://schemas.microsoft.com/office/powerpoint/2010/main" val="1506034721"/>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31818">
                <p:cTn id="10" fill="hold" display="0">
                  <p:stCondLst>
                    <p:cond delay="indefinite"/>
                  </p:stCondLst>
                </p:cTn>
                <p:tgtEl>
                  <p:spTgt spid="4"/>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Rectangle 1"/>
          <p:cNvSpPr/>
          <p:nvPr/>
        </p:nvSpPr>
        <p:spPr>
          <a:xfrm>
            <a:off x="6372200" y="188640"/>
            <a:ext cx="2411760" cy="854080"/>
          </a:xfrm>
          <a:prstGeom prst="rect">
            <a:avLst/>
          </a:prstGeom>
        </p:spPr>
        <p:txBody>
          <a:bodyPr wrap="square">
            <a:spAutoFit/>
          </a:bodyPr>
          <a:lstStyle/>
          <a:p>
            <a:pPr algn="ctr">
              <a:lnSpc>
                <a:spcPct val="150000"/>
              </a:lnSpc>
            </a:pPr>
            <a:r>
              <a:rPr lang="fa-IR" sz="3600" b="1" dirty="0">
                <a:solidFill>
                  <a:srgbClr val="FF0000"/>
                </a:solidFill>
                <a:effectLst>
                  <a:glow rad="127000">
                    <a:schemeClr val="bg1"/>
                  </a:glow>
                </a:effectLst>
                <a:cs typeface="B Titr" panose="00000700000000000000" pitchFamily="2" charset="-78"/>
              </a:rPr>
              <a:t>اثر توبه:</a:t>
            </a:r>
            <a:endParaRPr lang="en-US" sz="3600" b="1" dirty="0">
              <a:solidFill>
                <a:srgbClr val="FF0000"/>
              </a:solidFill>
              <a:effectLst>
                <a:glow rad="127000">
                  <a:schemeClr val="bg1"/>
                </a:glow>
              </a:effectLst>
              <a:cs typeface="B Titr" panose="00000700000000000000" pitchFamily="2" charset="-78"/>
            </a:endParaRPr>
          </a:p>
        </p:txBody>
      </p:sp>
      <p:sp>
        <p:nvSpPr>
          <p:cNvPr id="3" name="Rectangle 2"/>
          <p:cNvSpPr/>
          <p:nvPr/>
        </p:nvSpPr>
        <p:spPr>
          <a:xfrm>
            <a:off x="491167" y="764704"/>
            <a:ext cx="8621122" cy="1685077"/>
          </a:xfrm>
          <a:prstGeom prst="rect">
            <a:avLst/>
          </a:prstGeom>
        </p:spPr>
        <p:txBody>
          <a:bodyPr wrap="square">
            <a:spAutoFit/>
          </a:bodyPr>
          <a:lstStyle/>
          <a:p>
            <a:pPr algn="ctr">
              <a:lnSpc>
                <a:spcPct val="150000"/>
              </a:lnSpc>
            </a:pPr>
            <a:r>
              <a:rPr lang="fa-IR" sz="3600" b="1" dirty="0">
                <a:solidFill>
                  <a:srgbClr val="660066"/>
                </a:solidFill>
                <a:effectLst>
                  <a:glow rad="127000">
                    <a:schemeClr val="bg1"/>
                  </a:glow>
                </a:effectLst>
                <a:cs typeface="B Titr" panose="00000700000000000000" pitchFamily="2" charset="-78"/>
              </a:rPr>
              <a:t>دل که طاهر شد</a:t>
            </a:r>
          </a:p>
          <a:p>
            <a:pPr algn="ctr">
              <a:lnSpc>
                <a:spcPct val="150000"/>
              </a:lnSpc>
            </a:pPr>
            <a:r>
              <a:rPr lang="fa-IR" sz="3600" b="1" dirty="0">
                <a:solidFill>
                  <a:srgbClr val="660066"/>
                </a:solidFill>
                <a:effectLst>
                  <a:glow rad="127000">
                    <a:schemeClr val="bg1"/>
                  </a:glow>
                </a:effectLst>
                <a:cs typeface="B Titr" panose="00000700000000000000" pitchFamily="2" charset="-78"/>
              </a:rPr>
              <a:t> اونوقت این دلتنگی رو قشنگ حس می کنی</a:t>
            </a:r>
            <a:endParaRPr lang="en-US" sz="3600" b="1" dirty="0">
              <a:solidFill>
                <a:srgbClr val="660066"/>
              </a:solidFill>
              <a:effectLst>
                <a:glow rad="127000">
                  <a:schemeClr val="bg1"/>
                </a:glow>
              </a:effectLst>
              <a:cs typeface="B Titr" panose="00000700000000000000" pitchFamily="2" charset="-78"/>
            </a:endParaRPr>
          </a:p>
        </p:txBody>
      </p:sp>
    </p:spTree>
    <p:extLst>
      <p:ext uri="{BB962C8B-B14F-4D97-AF65-F5344CB8AC3E}">
        <p14:creationId xmlns:p14="http://schemas.microsoft.com/office/powerpoint/2010/main" val="940505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26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268760"/>
            <a:ext cx="5969162" cy="448301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00751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100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r="-14000" b="-9000"/>
          </a:stretch>
        </a:blipFill>
        <a:effectLst/>
      </p:bgPr>
    </p:bg>
    <p:spTree>
      <p:nvGrpSpPr>
        <p:cNvPr id="1" name=""/>
        <p:cNvGrpSpPr/>
        <p:nvPr/>
      </p:nvGrpSpPr>
      <p:grpSpPr>
        <a:xfrm>
          <a:off x="0" y="0"/>
          <a:ext cx="0" cy="0"/>
          <a:chOff x="0" y="0"/>
          <a:chExt cx="0" cy="0"/>
        </a:xfrm>
      </p:grpSpPr>
      <p:sp>
        <p:nvSpPr>
          <p:cNvPr id="2" name="Rectangle 1"/>
          <p:cNvSpPr/>
          <p:nvPr/>
        </p:nvSpPr>
        <p:spPr>
          <a:xfrm>
            <a:off x="2743022" y="116632"/>
            <a:ext cx="6191672" cy="600164"/>
          </a:xfrm>
          <a:prstGeom prst="rect">
            <a:avLst/>
          </a:prstGeom>
        </p:spPr>
        <p:txBody>
          <a:bodyPr wrap="square">
            <a:spAutoFit/>
          </a:bodyPr>
          <a:lstStyle/>
          <a:p>
            <a:pPr algn="ctr" rtl="1">
              <a:lnSpc>
                <a:spcPct val="150000"/>
              </a:lnSpc>
            </a:pPr>
            <a:r>
              <a:rPr lang="fa-IR" sz="2400" dirty="0" smtClean="0">
                <a:blipFill>
                  <a:blip r:embed="rId4"/>
                  <a:tile tx="0" ty="0" sx="100000" sy="100000" flip="none" algn="tl"/>
                </a:blipFill>
                <a:cs typeface="B Titr" panose="00000700000000000000" pitchFamily="2" charset="-78"/>
              </a:rPr>
              <a:t>حرف خدا با آدمی که توبه می کنه:</a:t>
            </a:r>
            <a:endParaRPr lang="en-US" sz="2400" dirty="0">
              <a:blipFill>
                <a:blip r:embed="rId4"/>
                <a:tile tx="0" ty="0" sx="100000" sy="100000" flip="none" algn="tl"/>
              </a:blipFill>
              <a:cs typeface="B Titr" panose="00000700000000000000" pitchFamily="2" charset="-78"/>
            </a:endParaRPr>
          </a:p>
        </p:txBody>
      </p:sp>
      <p:sp>
        <p:nvSpPr>
          <p:cNvPr id="3" name="Rectangle 2"/>
          <p:cNvSpPr/>
          <p:nvPr/>
        </p:nvSpPr>
        <p:spPr>
          <a:xfrm rot="20207689">
            <a:off x="21107" y="2321528"/>
            <a:ext cx="9144000" cy="707886"/>
          </a:xfrm>
          <a:prstGeom prst="rect">
            <a:avLst/>
          </a:prstGeom>
          <a:noFill/>
        </p:spPr>
        <p:txBody>
          <a:bodyPr wrap="square" rtlCol="0">
            <a:spAutoFit/>
          </a:bodyPr>
          <a:lstStyle/>
          <a:p>
            <a:pPr algn="ctr"/>
            <a:r>
              <a:rPr lang="fa-IR" sz="4000" b="1" dirty="0">
                <a:effectLst>
                  <a:glow rad="127000">
                    <a:schemeClr val="bg1"/>
                  </a:glow>
                </a:effectLst>
                <a:cs typeface="B Mitra" panose="00000400000000000000" pitchFamily="2" charset="-78"/>
              </a:rPr>
              <a:t>«إِلاَّ مَنْ تابَ ...  فَأُوْلئِکَ يُبَدِّلُ اللَّهُ سَيِّئاتِهِمْ حَسَناتٍ»</a:t>
            </a:r>
            <a:endParaRPr lang="en-US" sz="4000" b="1" dirty="0">
              <a:effectLst>
                <a:glow rad="127000">
                  <a:schemeClr val="bg1"/>
                </a:glow>
              </a:effectLst>
              <a:cs typeface="B Mitra" panose="00000400000000000000" pitchFamily="2" charset="-78"/>
            </a:endParaRPr>
          </a:p>
        </p:txBody>
      </p:sp>
    </p:spTree>
    <p:extLst>
      <p:ext uri="{BB962C8B-B14F-4D97-AF65-F5344CB8AC3E}">
        <p14:creationId xmlns:p14="http://schemas.microsoft.com/office/powerpoint/2010/main" val="160182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iterate type="wd">
                                    <p:tmPct val="15000"/>
                                  </p:iterate>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3648" y="491497"/>
            <a:ext cx="7245440" cy="646331"/>
          </a:xfrm>
          <a:prstGeom prst="rect">
            <a:avLst/>
          </a:prstGeom>
          <a:noFill/>
        </p:spPr>
        <p:txBody>
          <a:bodyPr wrap="square">
            <a:spAutoFit/>
          </a:bodyPr>
          <a:lstStyle>
            <a:defPPr>
              <a:defRPr lang="en-US"/>
            </a:defPPr>
            <a:lvl1pPr algn="r">
              <a:defRPr sz="3600">
                <a:solidFill>
                  <a:srgbClr val="FFC000"/>
                </a:solidFill>
                <a:effectLst>
                  <a:glow rad="127000">
                    <a:schemeClr val="tx1"/>
                  </a:glow>
                </a:effectLst>
                <a:latin typeface="0 Titr Bold"/>
                <a:cs typeface="B Titr" panose="00000700000000000000" pitchFamily="2" charset="-78"/>
              </a:defRPr>
            </a:lvl1pPr>
          </a:lstStyle>
          <a:p>
            <a:r>
              <a:rPr lang="fa-IR" dirty="0"/>
              <a:t>دلتنگی امیرالمومنین برای خدا</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692" t="-6338" r="7782" b="-1"/>
          <a:stretch/>
        </p:blipFill>
        <p:spPr>
          <a:xfrm rot="20127736">
            <a:off x="5925093" y="3844246"/>
            <a:ext cx="3443743" cy="3450626"/>
          </a:xfrm>
          <a:prstGeom prst="ellipse">
            <a:avLst/>
          </a:prstGeom>
          <a:ln>
            <a:noFill/>
          </a:ln>
          <a:effectLst>
            <a:softEdge rad="635000"/>
          </a:effectLst>
        </p:spPr>
      </p:pic>
      <p:sp>
        <p:nvSpPr>
          <p:cNvPr id="6" name="TextBox 5"/>
          <p:cNvSpPr txBox="1"/>
          <p:nvPr/>
        </p:nvSpPr>
        <p:spPr>
          <a:xfrm>
            <a:off x="1875325" y="1340768"/>
            <a:ext cx="7245440" cy="4524315"/>
          </a:xfrm>
          <a:prstGeom prst="rect">
            <a:avLst/>
          </a:prstGeom>
          <a:noFill/>
        </p:spPr>
        <p:txBody>
          <a:bodyPr wrap="square" rtlCol="0">
            <a:spAutoFit/>
          </a:bodyPr>
          <a:lstStyle>
            <a:defPPr>
              <a:defRPr lang="en-US"/>
            </a:defPPr>
            <a:lvl1pPr algn="ctr">
              <a:defRPr sz="4000" b="1">
                <a:effectLst>
                  <a:glow rad="127000">
                    <a:schemeClr val="bg1"/>
                  </a:glow>
                </a:effectLst>
                <a:cs typeface="B Mitra" panose="00000400000000000000" pitchFamily="2" charset="-78"/>
              </a:defRPr>
            </a:lvl1pPr>
          </a:lstStyle>
          <a:p>
            <a:pPr algn="l">
              <a:lnSpc>
                <a:spcPct val="150000"/>
              </a:lnSpc>
            </a:pPr>
            <a:r>
              <a:rPr lang="ar-SA" sz="3200" dirty="0"/>
              <a:t>ای نوف</a:t>
            </a:r>
            <a:r>
              <a:rPr lang="fa-IR" sz="3200" dirty="0"/>
              <a:t>!</a:t>
            </a:r>
            <a:r>
              <a:rPr lang="ar-SA" sz="3200" dirty="0"/>
              <a:t> اگر امروز از خوف خدا زیاد گریه کن</a:t>
            </a:r>
            <a:r>
              <a:rPr lang="fa-IR" sz="3200" dirty="0"/>
              <a:t>ی </a:t>
            </a:r>
            <a:r>
              <a:rPr lang="ar-SA" sz="3200" dirty="0" smtClean="0"/>
              <a:t>فردا </a:t>
            </a:r>
            <a:r>
              <a:rPr lang="ar-SA" sz="3200" dirty="0"/>
              <a:t>چشمت</a:t>
            </a:r>
            <a:r>
              <a:rPr lang="fa-IR" sz="3200" dirty="0"/>
              <a:t> </a:t>
            </a:r>
            <a:r>
              <a:rPr lang="ar-SA" sz="3200" dirty="0"/>
              <a:t>روشن خواهد </a:t>
            </a:r>
            <a:r>
              <a:rPr lang="ar-SA" sz="3200" dirty="0" smtClean="0"/>
              <a:t>ش</a:t>
            </a:r>
            <a:r>
              <a:rPr lang="fa-IR" sz="3200" dirty="0"/>
              <a:t>د</a:t>
            </a:r>
          </a:p>
          <a:p>
            <a:pPr lvl="0" algn="l">
              <a:lnSpc>
                <a:spcPct val="150000"/>
              </a:lnSpc>
            </a:pPr>
            <a:r>
              <a:rPr lang="ar-SA" sz="3200" dirty="0"/>
              <a:t>ای نوف</a:t>
            </a:r>
            <a:r>
              <a:rPr lang="fa-IR" sz="3200" dirty="0"/>
              <a:t>! </a:t>
            </a:r>
            <a:r>
              <a:rPr lang="ar-SA" sz="3200" dirty="0"/>
              <a:t>هر قطره اشکی که از خوف خدا </a:t>
            </a:r>
            <a:endParaRPr lang="fa-IR" sz="3200" dirty="0"/>
          </a:p>
          <a:p>
            <a:pPr lvl="0" algn="l">
              <a:lnSpc>
                <a:spcPct val="150000"/>
              </a:lnSpc>
            </a:pPr>
            <a:r>
              <a:rPr lang="ar-SA" sz="3200" dirty="0"/>
              <a:t>از دیده ای بیرون آید</a:t>
            </a:r>
            <a:r>
              <a:rPr lang="fa-IR" sz="3200" dirty="0"/>
              <a:t> </a:t>
            </a:r>
            <a:r>
              <a:rPr lang="ar-SA" sz="3200" dirty="0"/>
              <a:t>دریاهایی از آتش را </a:t>
            </a:r>
            <a:endParaRPr lang="fa-IR" sz="3200" dirty="0"/>
          </a:p>
          <a:p>
            <a:pPr lvl="0" algn="l">
              <a:lnSpc>
                <a:spcPct val="150000"/>
              </a:lnSpc>
            </a:pPr>
            <a:r>
              <a:rPr lang="ar-SA" sz="3200" dirty="0"/>
              <a:t>فرو می نشاند</a:t>
            </a:r>
            <a:r>
              <a:rPr lang="fa-IR" sz="3200" dirty="0"/>
              <a:t> ...</a:t>
            </a:r>
          </a:p>
          <a:p>
            <a:pPr algn="l">
              <a:lnSpc>
                <a:spcPct val="150000"/>
              </a:lnSpc>
            </a:pPr>
            <a:endParaRPr lang="en-US" sz="3200" dirty="0"/>
          </a:p>
        </p:txBody>
      </p:sp>
    </p:spTree>
    <p:extLst>
      <p:ext uri="{BB962C8B-B14F-4D97-AF65-F5344CB8AC3E}">
        <p14:creationId xmlns:p14="http://schemas.microsoft.com/office/powerpoint/2010/main" val="1424078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par>
                          <p:cTn id="8" fill="hold">
                            <p:stCondLst>
                              <p:cond delay="1450"/>
                            </p:stCondLst>
                            <p:childTnLst>
                              <p:par>
                                <p:cTn id="9" presetID="14" presetClass="entr" presetSubtype="10" fill="hold" grpId="0" nodeType="afterEffect">
                                  <p:stCondLst>
                                    <p:cond delay="0"/>
                                  </p:stCondLst>
                                  <p:iterate type="wd">
                                    <p:tmPct val="15000"/>
                                  </p:iterate>
                                  <p:childTnLst>
                                    <p:set>
                                      <p:cBhvr>
                                        <p:cTn id="1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1" dur="10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iterate type="wd">
                                    <p:tmPct val="15000"/>
                                  </p:iterate>
                                  <p:childTnLst>
                                    <p:set>
                                      <p:cBhvr>
                                        <p:cTn id="1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6" dur="1000"/>
                                        <p:tgtEl>
                                          <p:spTgt spid="6">
                                            <p:txEl>
                                              <p:pRg st="1" end="1"/>
                                            </p:txEl>
                                          </p:spTgt>
                                        </p:tgtEl>
                                      </p:cBhvr>
                                    </p:animEffect>
                                  </p:childTnLst>
                                </p:cTn>
                              </p:par>
                            </p:childTnLst>
                          </p:cTn>
                        </p:par>
                        <p:par>
                          <p:cTn id="17" fill="hold">
                            <p:stCondLst>
                              <p:cond delay="2350"/>
                            </p:stCondLst>
                            <p:childTnLst>
                              <p:par>
                                <p:cTn id="18" presetID="14" presetClass="entr" presetSubtype="10" fill="hold" grpId="0" nodeType="afterEffect">
                                  <p:stCondLst>
                                    <p:cond delay="0"/>
                                  </p:stCondLst>
                                  <p:iterate type="wd">
                                    <p:tmPct val="15000"/>
                                  </p:iterate>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1000"/>
                                        <p:tgtEl>
                                          <p:spTgt spid="6">
                                            <p:txEl>
                                              <p:pRg st="2" end="2"/>
                                            </p:txEl>
                                          </p:spTgt>
                                        </p:tgtEl>
                                      </p:cBhvr>
                                    </p:animEffect>
                                  </p:childTnLst>
                                </p:cTn>
                              </p:par>
                            </p:childTnLst>
                          </p:cTn>
                        </p:par>
                        <p:par>
                          <p:cTn id="21" fill="hold">
                            <p:stCondLst>
                              <p:cond delay="4550"/>
                            </p:stCondLst>
                            <p:childTnLst>
                              <p:par>
                                <p:cTn id="22" presetID="14" presetClass="entr" presetSubtype="10" fill="hold" grpId="0" nodeType="afterEffect">
                                  <p:stCondLst>
                                    <p:cond delay="0"/>
                                  </p:stCondLst>
                                  <p:iterate type="wd">
                                    <p:tmPct val="15000"/>
                                  </p:iterate>
                                  <p:childTnLst>
                                    <p:set>
                                      <p:cBhvr>
                                        <p:cTn id="2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4"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1880" y="476672"/>
            <a:ext cx="5027523" cy="646331"/>
          </a:xfrm>
          <a:prstGeom prst="rect">
            <a:avLst/>
          </a:prstGeom>
          <a:noFill/>
        </p:spPr>
        <p:txBody>
          <a:bodyPr wrap="square">
            <a:spAutoFit/>
          </a:bodyPr>
          <a:lstStyle>
            <a:defPPr>
              <a:defRPr lang="en-US"/>
            </a:defPPr>
            <a:lvl1pPr algn="r">
              <a:defRPr sz="3600">
                <a:solidFill>
                  <a:srgbClr val="FFC000"/>
                </a:solidFill>
                <a:effectLst>
                  <a:glow rad="127000">
                    <a:schemeClr val="tx1"/>
                  </a:glow>
                </a:effectLst>
                <a:latin typeface="0 Titr Bold"/>
                <a:cs typeface="B Titr" panose="00000700000000000000" pitchFamily="2" charset="-78"/>
              </a:defRPr>
            </a:lvl1pPr>
          </a:lstStyle>
          <a:p>
            <a:r>
              <a:rPr lang="fa-IR" dirty="0"/>
              <a:t>مناجات امیرالمومین با خدا</a:t>
            </a:r>
            <a:endParaRPr lang="en-US" dirty="0"/>
          </a:p>
        </p:txBody>
      </p:sp>
      <p:sp>
        <p:nvSpPr>
          <p:cNvPr id="4" name="Rectangle 3"/>
          <p:cNvSpPr/>
          <p:nvPr/>
        </p:nvSpPr>
        <p:spPr>
          <a:xfrm>
            <a:off x="2550357" y="1772816"/>
            <a:ext cx="6156176" cy="2308324"/>
          </a:xfrm>
          <a:prstGeom prst="rect">
            <a:avLst/>
          </a:prstGeom>
        </p:spPr>
        <p:txBody>
          <a:bodyPr wrap="square">
            <a:spAutoFit/>
          </a:bodyPr>
          <a:lstStyle/>
          <a:p>
            <a:pPr lvl="0" algn="r" rtl="1">
              <a:lnSpc>
                <a:spcPct val="150000"/>
              </a:lnSpc>
            </a:pPr>
            <a:r>
              <a:rPr lang="fa-IR" sz="3200" b="1" dirty="0" smtClean="0">
                <a:effectLst>
                  <a:glow rad="127000">
                    <a:schemeClr val="bg1"/>
                  </a:glow>
                </a:effectLst>
                <a:cs typeface="B Mitra" panose="00000400000000000000" pitchFamily="2" charset="-78"/>
              </a:rPr>
              <a:t>خدایا </a:t>
            </a:r>
            <a:r>
              <a:rPr lang="fa-IR" sz="3200" b="1" dirty="0">
                <a:effectLst>
                  <a:glow rad="127000">
                    <a:schemeClr val="bg1"/>
                  </a:glow>
                </a:effectLst>
                <a:cs typeface="B Mitra" panose="00000400000000000000" pitchFamily="2" charset="-78"/>
              </a:rPr>
              <a:t>کاش می دانستم هنگامی که از تو غفلت می کنم، تو از من روی بر میگردانی یا باز به من توجه داری!</a:t>
            </a:r>
          </a:p>
        </p:txBody>
      </p:sp>
      <p:sp>
        <p:nvSpPr>
          <p:cNvPr id="7" name="Rectangle 6"/>
          <p:cNvSpPr/>
          <p:nvPr/>
        </p:nvSpPr>
        <p:spPr>
          <a:xfrm>
            <a:off x="2633003" y="4134559"/>
            <a:ext cx="6102424" cy="2246769"/>
          </a:xfrm>
          <a:prstGeom prst="rect">
            <a:avLst/>
          </a:prstGeom>
        </p:spPr>
        <p:txBody>
          <a:bodyPr wrap="square">
            <a:spAutoFit/>
          </a:bodyPr>
          <a:lstStyle/>
          <a:p>
            <a:pPr algn="r" rtl="1">
              <a:lnSpc>
                <a:spcPct val="150000"/>
              </a:lnSpc>
            </a:pPr>
            <a:r>
              <a:rPr lang="fa-IR" sz="3200" b="1" dirty="0" smtClean="0">
                <a:effectLst>
                  <a:glow rad="127000">
                    <a:schemeClr val="bg1"/>
                  </a:glow>
                </a:effectLst>
                <a:cs typeface="B Mitra" panose="00000400000000000000" pitchFamily="2" charset="-78"/>
              </a:rPr>
              <a:t> </a:t>
            </a:r>
            <a:r>
              <a:rPr lang="fa-IR" sz="3200" b="1" dirty="0">
                <a:effectLst>
                  <a:glow rad="127000">
                    <a:schemeClr val="bg1"/>
                  </a:glow>
                </a:effectLst>
                <a:cs typeface="B Mitra" panose="00000400000000000000" pitchFamily="2" charset="-78"/>
              </a:rPr>
              <a:t>ای کاش می دانستم در این خواب های طولانیم و در این کوتاهی کردنم در شکر گذاری حالم نزد تو چگونه است.</a:t>
            </a:r>
          </a:p>
        </p:txBody>
      </p:sp>
    </p:spTree>
    <p:extLst>
      <p:ext uri="{BB962C8B-B14F-4D97-AF65-F5344CB8AC3E}">
        <p14:creationId xmlns:p14="http://schemas.microsoft.com/office/powerpoint/2010/main" val="12665915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iterate type="wd">
                                    <p:tmPct val="15000"/>
                                  </p:iterate>
                                  <p:childTnLst>
                                    <p:set>
                                      <p:cBhvr>
                                        <p:cTn id="1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1" dur="1000"/>
                                        <p:tgtEl>
                                          <p:spTgt spid="4">
                                            <p:txEl>
                                              <p:pRg st="0" end="0"/>
                                            </p:txEl>
                                          </p:spTgt>
                                        </p:tgtEl>
                                      </p:cBhvr>
                                    </p:animEffect>
                                  </p:childTnLst>
                                </p:cTn>
                              </p:par>
                            </p:childTnLst>
                          </p:cTn>
                        </p:par>
                        <p:par>
                          <p:cTn id="12" fill="hold">
                            <p:stCondLst>
                              <p:cond delay="5100"/>
                            </p:stCondLst>
                            <p:childTnLst>
                              <p:par>
                                <p:cTn id="13" presetID="14" presetClass="entr" presetSubtype="10" fill="hold" grpId="0" nodeType="afterEffect">
                                  <p:stCondLst>
                                    <p:cond delay="0"/>
                                  </p:stCondLst>
                                  <p:iterate type="wd">
                                    <p:tmPct val="15000"/>
                                  </p:iterate>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78888" y="172193"/>
            <a:ext cx="7245440" cy="1384995"/>
          </a:xfrm>
          <a:prstGeom prst="rect">
            <a:avLst/>
          </a:prstGeom>
          <a:noFill/>
        </p:spPr>
        <p:txBody>
          <a:bodyPr wrap="square">
            <a:spAutoFit/>
          </a:bodyPr>
          <a:lstStyle>
            <a:defPPr>
              <a:defRPr lang="en-US"/>
            </a:defPPr>
            <a:lvl1pPr algn="r">
              <a:defRPr sz="3600">
                <a:solidFill>
                  <a:srgbClr val="FFC000"/>
                </a:solidFill>
                <a:effectLst>
                  <a:glow rad="127000">
                    <a:schemeClr val="tx1"/>
                  </a:glow>
                </a:effectLst>
                <a:latin typeface="0 Titr Bold"/>
                <a:cs typeface="B Titr" panose="00000700000000000000" pitchFamily="2" charset="-78"/>
              </a:defRPr>
            </a:lvl1pPr>
          </a:lstStyle>
          <a:p>
            <a:pPr algn="l">
              <a:lnSpc>
                <a:spcPct val="150000"/>
              </a:lnSpc>
            </a:pPr>
            <a:r>
              <a:rPr lang="fa-IR" sz="2800" dirty="0">
                <a:solidFill>
                  <a:srgbClr val="FFFF00"/>
                </a:solidFill>
              </a:rPr>
              <a:t>امیر المومنین اینجوری با خدا حرف میزنه...</a:t>
            </a:r>
          </a:p>
          <a:p>
            <a:pPr algn="l">
              <a:lnSpc>
                <a:spcPct val="150000"/>
              </a:lnSpc>
            </a:pPr>
            <a:r>
              <a:rPr lang="fa-IR" sz="2800" dirty="0">
                <a:solidFill>
                  <a:srgbClr val="FFFF00"/>
                </a:solidFill>
              </a:rPr>
              <a:t>من و تو چطور؟؟؟</a:t>
            </a:r>
            <a:endParaRPr lang="en-US" sz="2800" dirty="0">
              <a:solidFill>
                <a:srgbClr val="FFFF00"/>
              </a:solidFill>
            </a:endParaRPr>
          </a:p>
        </p:txBody>
      </p:sp>
      <p:sp>
        <p:nvSpPr>
          <p:cNvPr id="2" name="Rectangle 1"/>
          <p:cNvSpPr/>
          <p:nvPr/>
        </p:nvSpPr>
        <p:spPr>
          <a:xfrm>
            <a:off x="4355976" y="1693324"/>
            <a:ext cx="4387740" cy="684803"/>
          </a:xfrm>
          <a:prstGeom prst="rect">
            <a:avLst/>
          </a:prstGeom>
          <a:noFill/>
        </p:spPr>
        <p:txBody>
          <a:bodyPr wrap="square">
            <a:spAutoFit/>
          </a:bodyPr>
          <a:lstStyle/>
          <a:p>
            <a:pPr>
              <a:lnSpc>
                <a:spcPct val="150000"/>
              </a:lnSpc>
            </a:pPr>
            <a:r>
              <a:rPr lang="fa-IR" sz="2800" b="1" dirty="0">
                <a:solidFill>
                  <a:schemeClr val="bg1"/>
                </a:solidFill>
                <a:effectLst>
                  <a:glow rad="127000">
                    <a:schemeClr val="tx1"/>
                  </a:glow>
                </a:effectLst>
                <a:latin typeface="0 Titr Bold"/>
                <a:cs typeface="B Mitra" panose="00000400000000000000" pitchFamily="2" charset="-78"/>
              </a:rPr>
              <a:t>چقدر دلمون برای خدا تنگ شده؟</a:t>
            </a:r>
          </a:p>
        </p:txBody>
      </p:sp>
      <p:sp>
        <p:nvSpPr>
          <p:cNvPr id="3" name="Rectangle 2"/>
          <p:cNvSpPr/>
          <p:nvPr/>
        </p:nvSpPr>
        <p:spPr>
          <a:xfrm>
            <a:off x="3131840" y="2693965"/>
            <a:ext cx="3276859" cy="684803"/>
          </a:xfrm>
          <a:prstGeom prst="rect">
            <a:avLst/>
          </a:prstGeom>
          <a:noFill/>
        </p:spPr>
        <p:txBody>
          <a:bodyPr wrap="square">
            <a:spAutoFit/>
          </a:bodyPr>
          <a:lstStyle/>
          <a:p>
            <a:pPr>
              <a:lnSpc>
                <a:spcPct val="150000"/>
              </a:lnSpc>
            </a:pPr>
            <a:r>
              <a:rPr lang="fa-IR" sz="2800" b="1" dirty="0">
                <a:solidFill>
                  <a:schemeClr val="bg1"/>
                </a:solidFill>
                <a:effectLst>
                  <a:glow rad="127000">
                    <a:schemeClr val="tx1"/>
                  </a:glow>
                </a:effectLst>
                <a:latin typeface="0 Titr Bold"/>
                <a:cs typeface="B Mitra" panose="00000400000000000000" pitchFamily="2" charset="-78"/>
              </a:rPr>
              <a:t>چقدر با خدا حرف زدیم؟</a:t>
            </a:r>
          </a:p>
        </p:txBody>
      </p:sp>
      <p:sp>
        <p:nvSpPr>
          <p:cNvPr id="4" name="Rectangle 3"/>
          <p:cNvSpPr/>
          <p:nvPr/>
        </p:nvSpPr>
        <p:spPr>
          <a:xfrm>
            <a:off x="611560" y="3622626"/>
            <a:ext cx="5259773" cy="684803"/>
          </a:xfrm>
          <a:prstGeom prst="rect">
            <a:avLst/>
          </a:prstGeom>
          <a:noFill/>
        </p:spPr>
        <p:txBody>
          <a:bodyPr wrap="square">
            <a:spAutoFit/>
          </a:bodyPr>
          <a:lstStyle/>
          <a:p>
            <a:pPr>
              <a:lnSpc>
                <a:spcPct val="150000"/>
              </a:lnSpc>
            </a:pPr>
            <a:r>
              <a:rPr lang="fa-IR" sz="2800" b="1" dirty="0" smtClean="0">
                <a:solidFill>
                  <a:schemeClr val="bg1"/>
                </a:solidFill>
                <a:effectLst>
                  <a:glow rad="127000">
                    <a:schemeClr val="tx1"/>
                  </a:glow>
                </a:effectLst>
                <a:latin typeface="0 Titr Bold"/>
                <a:cs typeface="B Mitra" panose="00000400000000000000" pitchFamily="2" charset="-78"/>
              </a:rPr>
              <a:t>چقدر </a:t>
            </a:r>
            <a:r>
              <a:rPr lang="fa-IR" sz="2800" b="1" dirty="0">
                <a:solidFill>
                  <a:schemeClr val="bg1"/>
                </a:solidFill>
                <a:effectLst>
                  <a:glow rad="127000">
                    <a:schemeClr val="tx1"/>
                  </a:glow>
                </a:effectLst>
                <a:latin typeface="0 Titr Bold"/>
                <a:cs typeface="B Mitra" panose="00000400000000000000" pitchFamily="2" charset="-78"/>
              </a:rPr>
              <a:t>برای درد دل با خدا وقت میذاریم؟</a:t>
            </a:r>
          </a:p>
        </p:txBody>
      </p:sp>
    </p:spTree>
    <p:extLst>
      <p:ext uri="{BB962C8B-B14F-4D97-AF65-F5344CB8AC3E}">
        <p14:creationId xmlns:p14="http://schemas.microsoft.com/office/powerpoint/2010/main" val="40560246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25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4000"/>
                            </p:stCondLst>
                            <p:childTnLst>
                              <p:par>
                                <p:cTn id="9" presetID="10" presetClass="entr" presetSubtype="0" fill="hold" grpId="0" nodeType="afterEffect">
                                  <p:stCondLst>
                                    <p:cond delay="0"/>
                                  </p:stCondLst>
                                  <p:iterate type="wd">
                                    <p:tmPct val="25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6500"/>
                            </p:stCondLst>
                            <p:childTnLst>
                              <p:par>
                                <p:cTn id="13" presetID="10" presetClass="entr" presetSubtype="0" fill="hold" grpId="0" nodeType="afterEffect">
                                  <p:stCondLst>
                                    <p:cond delay="0"/>
                                  </p:stCondLst>
                                  <p:iterate type="wd">
                                    <p:tmPct val="25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par>
                          <p:cTn id="16" fill="hold">
                            <p:stCondLst>
                              <p:cond delay="8750"/>
                            </p:stCondLst>
                            <p:childTnLst>
                              <p:par>
                                <p:cTn id="17" presetID="10" presetClass="entr" presetSubtype="0" fill="hold" grpId="0" nodeType="afterEffect">
                                  <p:stCondLst>
                                    <p:cond delay="0"/>
                                  </p:stCondLst>
                                  <p:iterate type="wd">
                                    <p:tmPct val="25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مناجات با خدا با نوای حاج محمود کریمی - سراج ۸">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8709" y="1484784"/>
            <a:ext cx="6699715" cy="4464496"/>
          </a:xfrm>
          <a:prstGeom prst="rect">
            <a:avLst/>
          </a:prstGeom>
          <a:ln>
            <a:noFill/>
          </a:ln>
          <a:effectLst>
            <a:reflection blurRad="12700" stA="30000" endPos="30000" dist="5000" dir="5400000" sy="-100000" algn="bl" rotWithShape="0"/>
          </a:effectLst>
          <a:scene3d>
            <a:camera prst="perspectiveContrastingLeftFacing" fov="2700000">
              <a:rot lat="300000" lon="1800000" rev="0"/>
            </a:camera>
            <a:lightRig rig="threePt" dir="t">
              <a:rot lat="0" lon="0" rev="2700000"/>
            </a:lightRig>
          </a:scene3d>
          <a:sp3d>
            <a:bevelT w="63500" h="50800"/>
          </a:sp3d>
        </p:spPr>
      </p:pic>
      <p:sp>
        <p:nvSpPr>
          <p:cNvPr id="3" name="TextBox 2"/>
          <p:cNvSpPr txBox="1"/>
          <p:nvPr/>
        </p:nvSpPr>
        <p:spPr>
          <a:xfrm>
            <a:off x="2771800" y="260648"/>
            <a:ext cx="6192688" cy="738664"/>
          </a:xfrm>
          <a:prstGeom prst="rect">
            <a:avLst/>
          </a:prstGeom>
          <a:noFill/>
        </p:spPr>
        <p:txBody>
          <a:bodyPr wrap="square">
            <a:spAutoFit/>
          </a:bodyPr>
          <a:lstStyle>
            <a:defPPr>
              <a:defRPr lang="en-US"/>
            </a:defPPr>
            <a:lvl1pPr>
              <a:lnSpc>
                <a:spcPct val="150000"/>
              </a:lnSpc>
              <a:defRPr sz="2800">
                <a:solidFill>
                  <a:srgbClr val="FFFF00"/>
                </a:solidFill>
                <a:effectLst>
                  <a:glow rad="127000">
                    <a:schemeClr val="tx1"/>
                  </a:glow>
                </a:effectLst>
                <a:latin typeface="0 Titr Bold"/>
                <a:cs typeface="B Titr" panose="00000700000000000000" pitchFamily="2" charset="-78"/>
              </a:defRPr>
            </a:lvl1pPr>
          </a:lstStyle>
          <a:p>
            <a:r>
              <a:rPr lang="fa-IR" dirty="0"/>
              <a:t>شما هم اینجور با خدا حرف بزنید</a:t>
            </a:r>
            <a:endParaRPr lang="en-US" dirty="0"/>
          </a:p>
        </p:txBody>
      </p:sp>
    </p:spTree>
    <p:extLst>
      <p:ext uri="{BB962C8B-B14F-4D97-AF65-F5344CB8AC3E}">
        <p14:creationId xmlns:p14="http://schemas.microsoft.com/office/powerpoint/2010/main" val="1684295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a:p>
        </p:txBody>
      </p:sp>
    </p:spTree>
    <p:extLst>
      <p:ext uri="{BB962C8B-B14F-4D97-AF65-F5344CB8AC3E}">
        <p14:creationId xmlns:p14="http://schemas.microsoft.com/office/powerpoint/2010/main" val="2907504626"/>
      </p:ext>
    </p:extLst>
  </p:cSld>
  <p:clrMapOvr>
    <a:masterClrMapping/>
  </p:clrMapOvr>
  <mc:AlternateContent xmlns:mc="http://schemas.openxmlformats.org/markup-compatibility/2006" xmlns:p15="http://schemas.microsoft.com/office/powerpoint/2012/main">
    <mc:Choice Requires="p15">
      <p:transition spd="slow">
        <p15:prstTrans prst="pageCurlDouble" invX="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457200" y="6356350"/>
            <a:ext cx="2133600" cy="365125"/>
          </a:xfrm>
          <a:prstGeom prst="rect">
            <a:avLst/>
          </a:prstGeom>
        </p:spPr>
        <p:txBody>
          <a:bodyPr/>
          <a:lstStyle/>
          <a:p>
            <a:fld id="{4B34DFD4-42D5-4F23-8670-3039A887A182}" type="slidenum">
              <a:rPr lang="ar-SA"/>
              <a:pPr/>
              <a:t>3</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6" name="Picture 6" descr="5316352-lg-thumb"/>
          <p:cNvPicPr>
            <a:picLocks noChangeAspect="1" noChangeArrowheads="1"/>
          </p:cNvPicPr>
          <p:nvPr/>
        </p:nvPicPr>
        <p:blipFill>
          <a:blip r:embed="rId3"/>
          <a:srcRect/>
          <a:stretch>
            <a:fillRect/>
          </a:stretch>
        </p:blipFill>
        <p:spPr bwMode="auto">
          <a:xfrm>
            <a:off x="0" y="0"/>
            <a:ext cx="9144000" cy="6837572"/>
          </a:xfrm>
          <a:prstGeom prst="rect">
            <a:avLst/>
          </a:prstGeom>
          <a:ln>
            <a:noFill/>
          </a:ln>
          <a:effectLst>
            <a:outerShdw blurRad="292100" dist="139700" dir="2700000" algn="tl" rotWithShape="0">
              <a:srgbClr val="333333">
                <a:alpha val="65000"/>
              </a:srgbClr>
            </a:outerShdw>
          </a:effectLst>
        </p:spPr>
      </p:pic>
      <p:sp>
        <p:nvSpPr>
          <p:cNvPr id="61447" name="Rectangle 7"/>
          <p:cNvSpPr>
            <a:spLocks noChangeArrowheads="1"/>
          </p:cNvSpPr>
          <p:nvPr/>
        </p:nvSpPr>
        <p:spPr bwMode="auto">
          <a:xfrm>
            <a:off x="2267744" y="476672"/>
            <a:ext cx="6557942" cy="5124480"/>
          </a:xfrm>
          <a:prstGeom prst="rect">
            <a:avLst/>
          </a:prstGeom>
          <a:noFill/>
          <a:ln w="9525">
            <a:noFill/>
            <a:miter lim="800000"/>
            <a:headEnd/>
            <a:tailEnd/>
          </a:ln>
        </p:spPr>
        <p:txBody>
          <a:bodyPr wrap="square">
            <a:spAutoFit/>
          </a:bodyPr>
          <a:lstStyle/>
          <a:p>
            <a:pPr algn="r" rtl="1">
              <a:lnSpc>
                <a:spcPct val="150000"/>
              </a:lnSpc>
            </a:pPr>
            <a:r>
              <a:rPr lang="fa-IR" sz="2800" b="1" dirty="0">
                <a:solidFill>
                  <a:schemeClr val="bg1"/>
                </a:solidFill>
                <a:effectLst>
                  <a:glow rad="127000">
                    <a:schemeClr val="tx1"/>
                  </a:glow>
                </a:effectLst>
                <a:cs typeface="B Davat" panose="00000400000000000000" pitchFamily="2" charset="-78"/>
              </a:rPr>
              <a:t>از خاك مي روم كه از آيينه ها  </a:t>
            </a:r>
            <a:r>
              <a:rPr lang="fa-IR" sz="2800" b="1" dirty="0" smtClean="0">
                <a:solidFill>
                  <a:schemeClr val="bg1"/>
                </a:solidFill>
                <a:effectLst>
                  <a:glow rad="127000">
                    <a:schemeClr val="tx1"/>
                  </a:glow>
                </a:effectLst>
                <a:cs typeface="B Davat" panose="00000400000000000000" pitchFamily="2" charset="-78"/>
              </a:rPr>
              <a:t>رها شوم</a:t>
            </a:r>
          </a:p>
          <a:p>
            <a:pPr algn="ctr" rtl="1">
              <a:lnSpc>
                <a:spcPct val="150000"/>
              </a:lnSpc>
            </a:pPr>
            <a:r>
              <a:rPr lang="fa-IR" sz="2800" b="1" dirty="0" smtClean="0">
                <a:solidFill>
                  <a:schemeClr val="bg1"/>
                </a:solidFill>
                <a:effectLst>
                  <a:glow rad="127000">
                    <a:schemeClr val="tx1"/>
                  </a:glow>
                </a:effectLst>
                <a:cs typeface="B Davat" panose="00000400000000000000" pitchFamily="2" charset="-78"/>
              </a:rPr>
              <a:t>ها </a:t>
            </a:r>
            <a:r>
              <a:rPr lang="fa-IR" sz="2800" b="1" dirty="0">
                <a:solidFill>
                  <a:schemeClr val="bg1"/>
                </a:solidFill>
                <a:effectLst>
                  <a:glow rad="127000">
                    <a:schemeClr val="tx1"/>
                  </a:glow>
                </a:effectLst>
                <a:cs typeface="B Davat" panose="00000400000000000000" pitchFamily="2" charset="-78"/>
              </a:rPr>
              <a:t>! </a:t>
            </a:r>
            <a:r>
              <a:rPr lang="fa-IR" sz="2800" b="1" dirty="0" smtClean="0">
                <a:solidFill>
                  <a:schemeClr val="bg1"/>
                </a:solidFill>
                <a:effectLst>
                  <a:glow rad="127000">
                    <a:schemeClr val="tx1"/>
                  </a:glow>
                </a:effectLst>
                <a:cs typeface="B Davat" panose="00000400000000000000" pitchFamily="2" charset="-78"/>
              </a:rPr>
              <a:t>می </a:t>
            </a:r>
            <a:r>
              <a:rPr lang="fa-IR" sz="2800" b="1" dirty="0">
                <a:solidFill>
                  <a:schemeClr val="bg1"/>
                </a:solidFill>
                <a:effectLst>
                  <a:glow rad="127000">
                    <a:schemeClr val="tx1"/>
                  </a:glow>
                </a:effectLst>
                <a:cs typeface="B Davat" panose="00000400000000000000" pitchFamily="2" charset="-78"/>
              </a:rPr>
              <a:t>روم از اين من </a:t>
            </a:r>
            <a:r>
              <a:rPr lang="fa-IR" sz="2800" b="1" dirty="0" smtClean="0">
                <a:solidFill>
                  <a:schemeClr val="bg1"/>
                </a:solidFill>
                <a:effectLst>
                  <a:glow rad="127000">
                    <a:schemeClr val="tx1"/>
                  </a:glow>
                </a:effectLst>
                <a:cs typeface="B Davat" panose="00000400000000000000" pitchFamily="2" charset="-78"/>
              </a:rPr>
              <a:t>خاكي رها شوم</a:t>
            </a:r>
            <a:endParaRPr lang="en-US" sz="2800" b="1" dirty="0" smtClean="0">
              <a:solidFill>
                <a:schemeClr val="bg1"/>
              </a:solidFill>
              <a:effectLst>
                <a:glow rad="127000">
                  <a:schemeClr val="tx1"/>
                </a:glow>
              </a:effectLst>
              <a:cs typeface="B Davat" panose="00000400000000000000" pitchFamily="2" charset="-78"/>
            </a:endParaRPr>
          </a:p>
          <a:p>
            <a:pPr algn="ctr" rtl="1">
              <a:lnSpc>
                <a:spcPct val="150000"/>
              </a:lnSpc>
            </a:pPr>
            <a:endParaRPr lang="fa-IR" sz="1000" b="1" dirty="0" smtClean="0">
              <a:solidFill>
                <a:schemeClr val="bg1"/>
              </a:solidFill>
              <a:effectLst>
                <a:glow rad="127000">
                  <a:schemeClr val="tx1"/>
                </a:glow>
              </a:effectLst>
              <a:cs typeface="B Davat" panose="00000400000000000000" pitchFamily="2" charset="-78"/>
            </a:endParaRPr>
          </a:p>
          <a:p>
            <a:pPr algn="r" rtl="1">
              <a:lnSpc>
                <a:spcPct val="150000"/>
              </a:lnSpc>
            </a:pPr>
            <a:r>
              <a:rPr lang="fa-IR" sz="2800" b="1" dirty="0" smtClean="0">
                <a:solidFill>
                  <a:schemeClr val="bg1"/>
                </a:solidFill>
                <a:effectLst>
                  <a:glow rad="127000">
                    <a:schemeClr val="tx1"/>
                  </a:glow>
                </a:effectLst>
                <a:cs typeface="B Davat" panose="00000400000000000000" pitchFamily="2" charset="-78"/>
              </a:rPr>
              <a:t>پر </a:t>
            </a:r>
            <a:r>
              <a:rPr lang="fa-IR" sz="2800" b="1" dirty="0">
                <a:solidFill>
                  <a:schemeClr val="bg1"/>
                </a:solidFill>
                <a:effectLst>
                  <a:glow rad="127000">
                    <a:schemeClr val="tx1"/>
                  </a:glow>
                </a:effectLst>
                <a:cs typeface="B Davat" panose="00000400000000000000" pitchFamily="2" charset="-78"/>
              </a:rPr>
              <a:t>مي كشم هر آينه در </a:t>
            </a:r>
            <a:r>
              <a:rPr lang="fa-IR" sz="2800" b="1" dirty="0" smtClean="0">
                <a:solidFill>
                  <a:schemeClr val="bg1"/>
                </a:solidFill>
                <a:effectLst>
                  <a:glow rad="127000">
                    <a:schemeClr val="tx1"/>
                  </a:glow>
                </a:effectLst>
                <a:cs typeface="B Davat" panose="00000400000000000000" pitchFamily="2" charset="-78"/>
              </a:rPr>
              <a:t>سرزمين</a:t>
            </a:r>
            <a:r>
              <a:rPr lang="fa-IR" sz="2800" b="1" dirty="0">
                <a:solidFill>
                  <a:schemeClr val="bg1"/>
                </a:solidFill>
                <a:effectLst>
                  <a:glow rad="127000">
                    <a:schemeClr val="tx1"/>
                  </a:glow>
                </a:effectLst>
                <a:cs typeface="B Davat" panose="00000400000000000000" pitchFamily="2" charset="-78"/>
              </a:rPr>
              <a:t> </a:t>
            </a:r>
            <a:r>
              <a:rPr lang="fa-IR" sz="2800" b="1" dirty="0" smtClean="0">
                <a:solidFill>
                  <a:schemeClr val="bg1"/>
                </a:solidFill>
                <a:effectLst>
                  <a:glow rad="127000">
                    <a:schemeClr val="tx1"/>
                  </a:glow>
                </a:effectLst>
                <a:cs typeface="B Davat" panose="00000400000000000000" pitchFamily="2" charset="-78"/>
              </a:rPr>
              <a:t>نور</a:t>
            </a:r>
          </a:p>
          <a:p>
            <a:pPr algn="ctr" rtl="1">
              <a:lnSpc>
                <a:spcPct val="150000"/>
              </a:lnSpc>
            </a:pPr>
            <a:r>
              <a:rPr lang="fa-IR" sz="2800" b="1" dirty="0" smtClean="0">
                <a:solidFill>
                  <a:schemeClr val="bg1"/>
                </a:solidFill>
                <a:effectLst>
                  <a:glow rad="127000">
                    <a:schemeClr val="tx1"/>
                  </a:glow>
                </a:effectLst>
                <a:latin typeface="IranNastaliq" pitchFamily="18" charset="0"/>
                <a:cs typeface="B Davat" panose="00000400000000000000" pitchFamily="2" charset="-78"/>
              </a:rPr>
              <a:t>با </a:t>
            </a:r>
            <a:r>
              <a:rPr lang="fa-IR" sz="2800" b="1" dirty="0">
                <a:solidFill>
                  <a:schemeClr val="bg1"/>
                </a:solidFill>
                <a:effectLst>
                  <a:glow rad="127000">
                    <a:schemeClr val="tx1"/>
                  </a:glow>
                </a:effectLst>
                <a:latin typeface="IranNastaliq" pitchFamily="18" charset="0"/>
                <a:cs typeface="B Davat" panose="00000400000000000000" pitchFamily="2" charset="-78"/>
              </a:rPr>
              <a:t>جلوه هاي روشن عشق آشنا شوم </a:t>
            </a:r>
          </a:p>
          <a:p>
            <a:pPr algn="r">
              <a:lnSpc>
                <a:spcPct val="150000"/>
              </a:lnSpc>
            </a:pPr>
            <a:r>
              <a:rPr lang="fa-IR" sz="2800" b="1" dirty="0">
                <a:solidFill>
                  <a:schemeClr val="bg1"/>
                </a:solidFill>
                <a:effectLst>
                  <a:glow rad="127000">
                    <a:schemeClr val="tx1"/>
                  </a:glow>
                </a:effectLst>
                <a:latin typeface="IranNastaliq" pitchFamily="18" charset="0"/>
                <a:cs typeface="B Davat" panose="00000400000000000000" pitchFamily="2" charset="-78"/>
              </a:rPr>
              <a:t>اين چند روز ،  فرصت خوبي است تا كه </a:t>
            </a:r>
            <a:r>
              <a:rPr lang="fa-IR" sz="2800" b="1" dirty="0" smtClean="0">
                <a:solidFill>
                  <a:schemeClr val="bg1"/>
                </a:solidFill>
                <a:effectLst>
                  <a:glow rad="127000">
                    <a:schemeClr val="tx1"/>
                  </a:glow>
                </a:effectLst>
                <a:latin typeface="IranNastaliq" pitchFamily="18" charset="0"/>
                <a:cs typeface="B Davat" panose="00000400000000000000" pitchFamily="2" charset="-78"/>
              </a:rPr>
              <a:t>من</a:t>
            </a:r>
          </a:p>
          <a:p>
            <a:pPr>
              <a:lnSpc>
                <a:spcPct val="150000"/>
              </a:lnSpc>
            </a:pPr>
            <a:r>
              <a:rPr lang="fa-IR" sz="2800" b="1" dirty="0" smtClean="0">
                <a:solidFill>
                  <a:schemeClr val="bg1"/>
                </a:solidFill>
                <a:effectLst>
                  <a:glow rad="127000">
                    <a:schemeClr val="tx1"/>
                  </a:glow>
                </a:effectLst>
                <a:latin typeface="IranNastaliq" pitchFamily="18" charset="0"/>
                <a:cs typeface="B Davat" panose="00000400000000000000" pitchFamily="2" charset="-78"/>
              </a:rPr>
              <a:t> </a:t>
            </a:r>
            <a:r>
              <a:rPr lang="fa-IR" sz="2800" b="1" dirty="0">
                <a:solidFill>
                  <a:schemeClr val="bg1"/>
                </a:solidFill>
                <a:effectLst>
                  <a:glow rad="127000">
                    <a:schemeClr val="tx1"/>
                  </a:glow>
                </a:effectLst>
                <a:latin typeface="IranNastaliq" pitchFamily="18" charset="0"/>
                <a:cs typeface="B Davat" panose="00000400000000000000" pitchFamily="2" charset="-78"/>
              </a:rPr>
              <a:t>از چند سال بندگي تن رها شوم</a:t>
            </a:r>
            <a:r>
              <a:rPr lang="fa-IR" sz="2800" b="1" dirty="0" smtClean="0">
                <a:solidFill>
                  <a:schemeClr val="bg1"/>
                </a:solidFill>
                <a:effectLst>
                  <a:glow rad="127000">
                    <a:schemeClr val="tx1"/>
                  </a:glow>
                </a:effectLst>
                <a:latin typeface="IranNastaliq" pitchFamily="18" charset="0"/>
                <a:cs typeface="B Davat" panose="00000400000000000000" pitchFamily="2" charset="-78"/>
              </a:rPr>
              <a:t>...           </a:t>
            </a:r>
            <a:endParaRPr lang="en-US" sz="2800" dirty="0"/>
          </a:p>
          <a:p>
            <a:pPr algn="ctr" rtl="1">
              <a:lnSpc>
                <a:spcPct val="150000"/>
              </a:lnSpc>
            </a:pPr>
            <a:r>
              <a:rPr lang="fa-IR" sz="2800" b="1" dirty="0" smtClean="0">
                <a:solidFill>
                  <a:schemeClr val="bg1"/>
                </a:solidFill>
                <a:effectLst>
                  <a:glow rad="127000">
                    <a:schemeClr val="tx1"/>
                  </a:glow>
                </a:effectLst>
                <a:latin typeface="IranNastaliq" pitchFamily="18" charset="0"/>
                <a:cs typeface="B Davat" panose="00000400000000000000" pitchFamily="2" charset="-78"/>
              </a:rPr>
              <a:t>                            </a:t>
            </a:r>
            <a:r>
              <a:rPr lang="fa-IR" sz="4000" b="1" dirty="0" smtClean="0">
                <a:solidFill>
                  <a:schemeClr val="bg1"/>
                </a:solidFill>
                <a:effectLst>
                  <a:glow rad="127000">
                    <a:schemeClr val="tx1"/>
                  </a:glow>
                </a:effectLst>
                <a:cs typeface="B Davat" panose="00000400000000000000" pitchFamily="2" charset="-78"/>
              </a:rPr>
              <a:t> </a:t>
            </a:r>
            <a:endParaRPr lang="en-US" sz="4400" b="1" dirty="0">
              <a:solidFill>
                <a:schemeClr val="bg1"/>
              </a:solidFill>
              <a:effectLst>
                <a:glow rad="127000">
                  <a:schemeClr val="tx1"/>
                </a:glow>
              </a:effectLst>
              <a:cs typeface="B Davat" panose="00000400000000000000" pitchFamily="2" charset="-78"/>
            </a:endParaRPr>
          </a:p>
        </p:txBody>
      </p:sp>
    </p:spTree>
    <p:extLst>
      <p:ext uri="{BB962C8B-B14F-4D97-AF65-F5344CB8AC3E}">
        <p14:creationId xmlns:p14="http://schemas.microsoft.com/office/powerpoint/2010/main" val="467576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1447">
                                            <p:txEl>
                                              <p:pRg st="0" end="0"/>
                                            </p:txEl>
                                          </p:spTgt>
                                        </p:tgtEl>
                                        <p:attrNameLst>
                                          <p:attrName>style.visibility</p:attrName>
                                        </p:attrNameLst>
                                      </p:cBhvr>
                                      <p:to>
                                        <p:strVal val="visible"/>
                                      </p:to>
                                    </p:set>
                                    <p:animEffect transition="in" filter="fade">
                                      <p:cBhvr>
                                        <p:cTn id="7" dur="1000"/>
                                        <p:tgtEl>
                                          <p:spTgt spid="61447">
                                            <p:txEl>
                                              <p:pRg st="0" end="0"/>
                                            </p:txEl>
                                          </p:spTgt>
                                        </p:tgtEl>
                                      </p:cBhvr>
                                    </p:animEffect>
                                    <p:anim calcmode="lin" valueType="num">
                                      <p:cBhvr>
                                        <p:cTn id="8" dur="1000" fill="hold"/>
                                        <p:tgtEl>
                                          <p:spTgt spid="614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4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1447">
                                            <p:txEl>
                                              <p:pRg st="1" end="1"/>
                                            </p:txEl>
                                          </p:spTgt>
                                        </p:tgtEl>
                                        <p:attrNameLst>
                                          <p:attrName>style.visibility</p:attrName>
                                        </p:attrNameLst>
                                      </p:cBhvr>
                                      <p:to>
                                        <p:strVal val="visible"/>
                                      </p:to>
                                    </p:set>
                                    <p:animEffect transition="in" filter="fade">
                                      <p:cBhvr>
                                        <p:cTn id="12" dur="1000"/>
                                        <p:tgtEl>
                                          <p:spTgt spid="61447">
                                            <p:txEl>
                                              <p:pRg st="1" end="1"/>
                                            </p:txEl>
                                          </p:spTgt>
                                        </p:tgtEl>
                                      </p:cBhvr>
                                    </p:animEffect>
                                    <p:anim calcmode="lin" valueType="num">
                                      <p:cBhvr>
                                        <p:cTn id="13" dur="1000" fill="hold"/>
                                        <p:tgtEl>
                                          <p:spTgt spid="6144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14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1447">
                                            <p:txEl>
                                              <p:pRg st="3" end="3"/>
                                            </p:txEl>
                                          </p:spTgt>
                                        </p:tgtEl>
                                        <p:attrNameLst>
                                          <p:attrName>style.visibility</p:attrName>
                                        </p:attrNameLst>
                                      </p:cBhvr>
                                      <p:to>
                                        <p:strVal val="visible"/>
                                      </p:to>
                                    </p:set>
                                    <p:animEffect transition="in" filter="fade">
                                      <p:cBhvr>
                                        <p:cTn id="19" dur="1000"/>
                                        <p:tgtEl>
                                          <p:spTgt spid="61447">
                                            <p:txEl>
                                              <p:pRg st="3" end="3"/>
                                            </p:txEl>
                                          </p:spTgt>
                                        </p:tgtEl>
                                      </p:cBhvr>
                                    </p:animEffect>
                                    <p:anim calcmode="lin" valueType="num">
                                      <p:cBhvr>
                                        <p:cTn id="20" dur="1000" fill="hold"/>
                                        <p:tgtEl>
                                          <p:spTgt spid="6144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1447">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1447">
                                            <p:txEl>
                                              <p:pRg st="4" end="4"/>
                                            </p:txEl>
                                          </p:spTgt>
                                        </p:tgtEl>
                                        <p:attrNameLst>
                                          <p:attrName>style.visibility</p:attrName>
                                        </p:attrNameLst>
                                      </p:cBhvr>
                                      <p:to>
                                        <p:strVal val="visible"/>
                                      </p:to>
                                    </p:set>
                                    <p:animEffect transition="in" filter="fade">
                                      <p:cBhvr>
                                        <p:cTn id="24" dur="1000"/>
                                        <p:tgtEl>
                                          <p:spTgt spid="61447">
                                            <p:txEl>
                                              <p:pRg st="4" end="4"/>
                                            </p:txEl>
                                          </p:spTgt>
                                        </p:tgtEl>
                                      </p:cBhvr>
                                    </p:animEffect>
                                    <p:anim calcmode="lin" valueType="num">
                                      <p:cBhvr>
                                        <p:cTn id="25" dur="1000" fill="hold"/>
                                        <p:tgtEl>
                                          <p:spTgt spid="61447">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614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1447">
                                            <p:txEl>
                                              <p:pRg st="5" end="5"/>
                                            </p:txEl>
                                          </p:spTgt>
                                        </p:tgtEl>
                                        <p:attrNameLst>
                                          <p:attrName>style.visibility</p:attrName>
                                        </p:attrNameLst>
                                      </p:cBhvr>
                                      <p:to>
                                        <p:strVal val="visible"/>
                                      </p:to>
                                    </p:set>
                                    <p:animEffect transition="in" filter="fade">
                                      <p:cBhvr>
                                        <p:cTn id="31" dur="1000"/>
                                        <p:tgtEl>
                                          <p:spTgt spid="61447">
                                            <p:txEl>
                                              <p:pRg st="5" end="5"/>
                                            </p:txEl>
                                          </p:spTgt>
                                        </p:tgtEl>
                                      </p:cBhvr>
                                    </p:animEffect>
                                    <p:anim calcmode="lin" valueType="num">
                                      <p:cBhvr>
                                        <p:cTn id="32" dur="1000" fill="hold"/>
                                        <p:tgtEl>
                                          <p:spTgt spid="61447">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61447">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1447">
                                            <p:txEl>
                                              <p:pRg st="6" end="6"/>
                                            </p:txEl>
                                          </p:spTgt>
                                        </p:tgtEl>
                                        <p:attrNameLst>
                                          <p:attrName>style.visibility</p:attrName>
                                        </p:attrNameLst>
                                      </p:cBhvr>
                                      <p:to>
                                        <p:strVal val="visible"/>
                                      </p:to>
                                    </p:set>
                                    <p:animEffect transition="in" filter="fade">
                                      <p:cBhvr>
                                        <p:cTn id="36" dur="1000"/>
                                        <p:tgtEl>
                                          <p:spTgt spid="61447">
                                            <p:txEl>
                                              <p:pRg st="6" end="6"/>
                                            </p:txEl>
                                          </p:spTgt>
                                        </p:tgtEl>
                                      </p:cBhvr>
                                    </p:animEffect>
                                    <p:anim calcmode="lin" valueType="num">
                                      <p:cBhvr>
                                        <p:cTn id="37" dur="1000" fill="hold"/>
                                        <p:tgtEl>
                                          <p:spTgt spid="61447">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6144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8" t="-1448" r="-388" b="5348"/>
          <a:stretch/>
        </p:blipFill>
        <p:spPr>
          <a:xfrm>
            <a:off x="1672864" y="1052736"/>
            <a:ext cx="7097929" cy="5400600"/>
          </a:xfrm>
          <a:prstGeom prst="ellipse">
            <a:avLst/>
          </a:prstGeom>
          <a:ln>
            <a:noFill/>
          </a:ln>
          <a:effectLst>
            <a:softEdge rad="112500"/>
          </a:effectLst>
        </p:spPr>
      </p:pic>
      <p:sp>
        <p:nvSpPr>
          <p:cNvPr id="5" name="TextBox 4"/>
          <p:cNvSpPr txBox="1"/>
          <p:nvPr/>
        </p:nvSpPr>
        <p:spPr>
          <a:xfrm>
            <a:off x="1547664" y="188640"/>
            <a:ext cx="7143967" cy="2481449"/>
          </a:xfrm>
          <a:prstGeom prst="rect">
            <a:avLst/>
          </a:prstGeom>
          <a:noFill/>
        </p:spPr>
        <p:txBody>
          <a:bodyPr wrap="square" rtlCol="0">
            <a:spAutoFit/>
          </a:bodyPr>
          <a:lstStyle/>
          <a:p>
            <a:pPr algn="r" rtl="1">
              <a:lnSpc>
                <a:spcPct val="150000"/>
              </a:lnSpc>
            </a:pPr>
            <a:r>
              <a:rPr lang="en-US" sz="5400" dirty="0" smtClean="0">
                <a:solidFill>
                  <a:srgbClr val="00B0F0"/>
                </a:solidFill>
                <a:effectLst>
                  <a:glow rad="127000">
                    <a:schemeClr val="tx1"/>
                  </a:glow>
                </a:effectLst>
                <a:cs typeface="B Titr" panose="00000700000000000000" pitchFamily="2" charset="-78"/>
              </a:rPr>
              <a:t> </a:t>
            </a:r>
            <a:r>
              <a:rPr lang="fa-IR" sz="5400" dirty="0" smtClean="0">
                <a:solidFill>
                  <a:srgbClr val="00B0F0"/>
                </a:solidFill>
                <a:effectLst>
                  <a:glow rad="127000">
                    <a:schemeClr val="tx1"/>
                  </a:glow>
                </a:effectLst>
                <a:cs typeface="B Titr" panose="00000700000000000000" pitchFamily="2" charset="-78"/>
              </a:rPr>
              <a:t>از</a:t>
            </a:r>
            <a:r>
              <a:rPr lang="en-US" sz="5400" dirty="0" smtClean="0">
                <a:solidFill>
                  <a:srgbClr val="00B0F0"/>
                </a:solidFill>
                <a:effectLst>
                  <a:glow rad="127000">
                    <a:schemeClr val="tx1"/>
                  </a:glow>
                </a:effectLst>
                <a:cs typeface="B Titr" panose="00000700000000000000" pitchFamily="2" charset="-78"/>
              </a:rPr>
              <a:t> </a:t>
            </a:r>
            <a:r>
              <a:rPr lang="fa-IR" sz="5400" dirty="0" smtClean="0">
                <a:solidFill>
                  <a:srgbClr val="FFFF00"/>
                </a:solidFill>
                <a:effectLst>
                  <a:glow rad="127000">
                    <a:schemeClr val="tx1"/>
                  </a:glow>
                </a:effectLst>
                <a:cs typeface="B Titr" panose="00000700000000000000" pitchFamily="2" charset="-78"/>
              </a:rPr>
              <a:t>« دلتنگی »</a:t>
            </a:r>
            <a:endParaRPr lang="en-US" sz="5400" dirty="0" smtClean="0">
              <a:solidFill>
                <a:srgbClr val="FFFF00"/>
              </a:solidFill>
              <a:effectLst>
                <a:glow rad="127000">
                  <a:schemeClr val="tx1"/>
                </a:glow>
              </a:effectLst>
              <a:cs typeface="B Titr" panose="00000700000000000000" pitchFamily="2" charset="-78"/>
            </a:endParaRPr>
          </a:p>
          <a:p>
            <a:pPr algn="r" rtl="1">
              <a:lnSpc>
                <a:spcPct val="150000"/>
              </a:lnSpc>
            </a:pPr>
            <a:r>
              <a:rPr lang="en-US" sz="5400" dirty="0">
                <a:solidFill>
                  <a:srgbClr val="00B0F0"/>
                </a:solidFill>
                <a:effectLst>
                  <a:glow rad="127000">
                    <a:schemeClr val="tx1"/>
                  </a:glow>
                </a:effectLst>
                <a:cs typeface="B Titr" panose="00000700000000000000" pitchFamily="2" charset="-78"/>
              </a:rPr>
              <a:t> </a:t>
            </a:r>
            <a:r>
              <a:rPr lang="en-US" sz="5400" dirty="0" smtClean="0">
                <a:solidFill>
                  <a:srgbClr val="00B0F0"/>
                </a:solidFill>
                <a:effectLst>
                  <a:glow rad="127000">
                    <a:schemeClr val="tx1"/>
                  </a:glow>
                </a:effectLst>
                <a:cs typeface="B Titr" panose="00000700000000000000" pitchFamily="2" charset="-78"/>
              </a:rPr>
              <a:t>             </a:t>
            </a:r>
            <a:r>
              <a:rPr lang="fa-IR" sz="5400" dirty="0" smtClean="0">
                <a:solidFill>
                  <a:srgbClr val="00B0F0"/>
                </a:solidFill>
                <a:effectLst>
                  <a:glow rad="127000">
                    <a:schemeClr val="tx1"/>
                  </a:glow>
                </a:effectLst>
                <a:cs typeface="B Titr" panose="00000700000000000000" pitchFamily="2" charset="-78"/>
              </a:rPr>
              <a:t>تا </a:t>
            </a:r>
            <a:r>
              <a:rPr lang="fa-IR" sz="5400" dirty="0" smtClean="0">
                <a:solidFill>
                  <a:srgbClr val="FFFF00"/>
                </a:solidFill>
                <a:effectLst>
                  <a:glow rad="127000">
                    <a:schemeClr val="tx1"/>
                  </a:glow>
                </a:effectLst>
                <a:cs typeface="B Titr" panose="00000700000000000000" pitchFamily="2" charset="-78"/>
              </a:rPr>
              <a:t>« دلدادگی »</a:t>
            </a:r>
            <a:endParaRPr lang="en-US" sz="5400" dirty="0">
              <a:solidFill>
                <a:srgbClr val="FFFF00"/>
              </a:solidFill>
              <a:effectLst>
                <a:glow rad="127000">
                  <a:schemeClr val="tx1"/>
                </a:glow>
              </a:effectLst>
              <a:cs typeface="B Titr" panose="00000700000000000000" pitchFamily="2" charset="-78"/>
            </a:endParaRPr>
          </a:p>
        </p:txBody>
      </p:sp>
    </p:spTree>
    <p:extLst>
      <p:ext uri="{BB962C8B-B14F-4D97-AF65-F5344CB8AC3E}">
        <p14:creationId xmlns:p14="http://schemas.microsoft.com/office/powerpoint/2010/main" val="2847959798"/>
      </p:ext>
    </p:extLst>
  </p:cSld>
  <p:clrMapOvr>
    <a:masterClrMapping/>
  </p:clrMapOvr>
  <p:transition spd="slow">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76056" y="2626286"/>
            <a:ext cx="4680520" cy="1596177"/>
          </a:xfrm>
        </p:spPr>
        <p:txBody>
          <a:bodyPr>
            <a:normAutofit/>
          </a:bodyPr>
          <a:lstStyle/>
          <a:p>
            <a:r>
              <a:rPr lang="fa-IR" sz="6000" dirty="0" smtClean="0">
                <a:solidFill>
                  <a:schemeClr val="bg1"/>
                </a:solidFill>
                <a:effectLst>
                  <a:glow rad="127000">
                    <a:schemeClr val="tx1"/>
                  </a:glow>
                </a:effectLst>
                <a:cs typeface="B Titr" panose="00000700000000000000" pitchFamily="2" charset="-78"/>
              </a:rPr>
              <a:t>چرا اعتکاف ؟</a:t>
            </a:r>
            <a:endParaRPr lang="en-US" sz="6000" dirty="0">
              <a:solidFill>
                <a:schemeClr val="bg1"/>
              </a:solidFill>
              <a:effectLst>
                <a:glow rad="127000">
                  <a:schemeClr val="tx1"/>
                </a:glow>
              </a:effectLst>
              <a:cs typeface="B Titr" panose="00000700000000000000" pitchFamily="2" charset="-78"/>
            </a:endParaRPr>
          </a:p>
        </p:txBody>
      </p:sp>
      <p:sp>
        <p:nvSpPr>
          <p:cNvPr id="4" name="TextBox 3"/>
          <p:cNvSpPr txBox="1"/>
          <p:nvPr/>
        </p:nvSpPr>
        <p:spPr>
          <a:xfrm>
            <a:off x="539552" y="4221088"/>
            <a:ext cx="8172935" cy="2123658"/>
          </a:xfrm>
          <a:prstGeom prst="rect">
            <a:avLst/>
          </a:prstGeom>
          <a:noFill/>
        </p:spPr>
        <p:txBody>
          <a:bodyPr wrap="square" rtlCol="0">
            <a:spAutoFit/>
          </a:bodyPr>
          <a:lstStyle/>
          <a:p>
            <a:pPr algn="r" rtl="1">
              <a:lnSpc>
                <a:spcPct val="150000"/>
              </a:lnSpc>
            </a:pPr>
            <a:r>
              <a:rPr lang="fa-IR" sz="4400" b="1" dirty="0" smtClean="0">
                <a:ln w="12700">
                  <a:solidFill>
                    <a:schemeClr val="accent3">
                      <a:lumMod val="50000"/>
                    </a:schemeClr>
                  </a:solidFill>
                  <a:prstDash val="solid"/>
                </a:ln>
                <a:effectLst>
                  <a:glow rad="127000">
                    <a:schemeClr val="bg1"/>
                  </a:glow>
                  <a:innerShdw blurRad="177800">
                    <a:schemeClr val="accent3">
                      <a:lumMod val="50000"/>
                    </a:schemeClr>
                  </a:innerShdw>
                </a:effectLst>
                <a:cs typeface="B Titr" panose="00000700000000000000" pitchFamily="2" charset="-78"/>
              </a:rPr>
              <a:t>هرکسی کو دور ماند از اصل خویش</a:t>
            </a:r>
          </a:p>
          <a:p>
            <a:pPr rtl="1">
              <a:lnSpc>
                <a:spcPct val="150000"/>
              </a:lnSpc>
            </a:pPr>
            <a:r>
              <a:rPr lang="fa-IR" sz="4400" b="1" dirty="0" smtClean="0">
                <a:ln w="12700">
                  <a:solidFill>
                    <a:schemeClr val="accent3">
                      <a:lumMod val="50000"/>
                    </a:schemeClr>
                  </a:solidFill>
                  <a:prstDash val="solid"/>
                </a:ln>
                <a:effectLst>
                  <a:glow rad="127000">
                    <a:schemeClr val="bg1"/>
                  </a:glow>
                  <a:innerShdw blurRad="177800">
                    <a:schemeClr val="accent3">
                      <a:lumMod val="50000"/>
                    </a:schemeClr>
                  </a:innerShdw>
                </a:effectLst>
                <a:cs typeface="B Titr" panose="00000700000000000000" pitchFamily="2" charset="-78"/>
              </a:rPr>
              <a:t>باز جوید روزگار وصل خویش</a:t>
            </a:r>
          </a:p>
        </p:txBody>
      </p:sp>
    </p:spTree>
    <p:extLst>
      <p:ext uri="{BB962C8B-B14F-4D97-AF65-F5344CB8AC3E}">
        <p14:creationId xmlns:p14="http://schemas.microsoft.com/office/powerpoint/2010/main" val="343014558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22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r="-20000" b="-1000"/>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11021" y="764704"/>
            <a:ext cx="9251504" cy="3139994"/>
          </a:xfrm>
          <a:prstGeom prst="rect">
            <a:avLst/>
          </a:prstGeom>
          <a:noFill/>
          <a:ln w="9525">
            <a:noFill/>
            <a:miter lim="800000"/>
            <a:headEnd/>
            <a:tailEnd/>
          </a:ln>
        </p:spPr>
        <p:txBody>
          <a:bodyPr wrap="square">
            <a:spAutoFit/>
          </a:bodyPr>
          <a:lstStyle/>
          <a:p>
            <a:pPr algn="ctr">
              <a:spcBef>
                <a:spcPct val="50000"/>
              </a:spcBef>
            </a:pPr>
            <a:r>
              <a:rPr lang="fa-IR" sz="19900" dirty="0">
                <a:solidFill>
                  <a:srgbClr val="00FF00"/>
                </a:solidFill>
                <a:latin typeface="IranNastaliq" pitchFamily="18" charset="0"/>
                <a:cs typeface="IranNastaliq" pitchFamily="18" charset="0"/>
              </a:rPr>
              <a:t>  </a:t>
            </a:r>
            <a:endParaRPr lang="en-US" sz="19900" dirty="0">
              <a:solidFill>
                <a:srgbClr val="00FF00"/>
              </a:solidFill>
              <a:latin typeface="IranNastaliq" pitchFamily="18" charset="0"/>
              <a:cs typeface="IranNastaliq" pitchFamily="18" charset="0"/>
            </a:endParaRPr>
          </a:p>
        </p:txBody>
      </p:sp>
      <p:sp>
        <p:nvSpPr>
          <p:cNvPr id="57348" name="Rectangle 4"/>
          <p:cNvSpPr>
            <a:spLocks noChangeArrowheads="1"/>
          </p:cNvSpPr>
          <p:nvPr/>
        </p:nvSpPr>
        <p:spPr bwMode="auto">
          <a:xfrm>
            <a:off x="375540" y="551640"/>
            <a:ext cx="4192972" cy="2862322"/>
          </a:xfrm>
          <a:prstGeom prst="rect">
            <a:avLst/>
          </a:prstGeom>
          <a:noFill/>
          <a:ln w="9525">
            <a:noFill/>
            <a:miter lim="800000"/>
            <a:headEnd/>
            <a:tailEnd/>
          </a:ln>
        </p:spPr>
        <p:txBody>
          <a:bodyPr wrap="square">
            <a:spAutoFit/>
          </a:bodyPr>
          <a:lstStyle/>
          <a:p>
            <a:pPr algn="r" rtl="1">
              <a:spcBef>
                <a:spcPct val="50000"/>
              </a:spcBef>
            </a:pPr>
            <a:r>
              <a:rPr lang="fa-IR" sz="7200" b="1" dirty="0" smtClean="0">
                <a:solidFill>
                  <a:srgbClr val="00FFFF"/>
                </a:solidFill>
                <a:effectLst>
                  <a:glow rad="127000">
                    <a:schemeClr val="tx1"/>
                  </a:glow>
                </a:effectLst>
                <a:latin typeface="IranNastaliq" pitchFamily="18" charset="0"/>
                <a:cs typeface="IranNastaliq" pitchFamily="18" charset="0"/>
              </a:rPr>
              <a:t>قدم اول</a:t>
            </a:r>
            <a:r>
              <a:rPr lang="en-US" sz="7200" b="1" dirty="0" smtClean="0">
                <a:solidFill>
                  <a:srgbClr val="00FFFF"/>
                </a:solidFill>
                <a:effectLst>
                  <a:glow rad="127000">
                    <a:schemeClr val="tx1"/>
                  </a:glow>
                </a:effectLst>
                <a:latin typeface="IranNastaliq" pitchFamily="18" charset="0"/>
                <a:cs typeface="IranNastaliq" pitchFamily="18" charset="0"/>
              </a:rPr>
              <a:t>:</a:t>
            </a:r>
            <a:endParaRPr lang="en-US" sz="7200" dirty="0">
              <a:solidFill>
                <a:srgbClr val="00FFFF"/>
              </a:solidFill>
              <a:effectLst>
                <a:glow rad="127000">
                  <a:schemeClr val="tx1"/>
                </a:glow>
              </a:effectLst>
              <a:latin typeface="IranNastaliq" pitchFamily="18" charset="0"/>
              <a:cs typeface="B Titr" panose="00000700000000000000" pitchFamily="2" charset="-78"/>
            </a:endParaRPr>
          </a:p>
          <a:p>
            <a:pPr rtl="1">
              <a:spcBef>
                <a:spcPct val="50000"/>
              </a:spcBef>
            </a:pPr>
            <a:r>
              <a:rPr lang="fa-IR" sz="7200" dirty="0" smtClean="0">
                <a:solidFill>
                  <a:srgbClr val="FF9900"/>
                </a:solidFill>
                <a:effectLst>
                  <a:glow rad="127000">
                    <a:schemeClr val="tx1"/>
                  </a:glow>
                </a:effectLst>
                <a:latin typeface="IranNastaliq" pitchFamily="18" charset="0"/>
                <a:cs typeface="B Titr" panose="00000700000000000000" pitchFamily="2" charset="-78"/>
              </a:rPr>
              <a:t>دلتنگی</a:t>
            </a:r>
            <a:endParaRPr lang="en-US" sz="7200" dirty="0">
              <a:solidFill>
                <a:srgbClr val="FF9900"/>
              </a:solidFill>
              <a:effectLst>
                <a:glow rad="127000">
                  <a:schemeClr val="tx1"/>
                </a:glow>
              </a:effectLst>
              <a:latin typeface="IranNastaliq" pitchFamily="18" charset="0"/>
              <a:cs typeface="IranNastaliq" pitchFamily="18" charset="0"/>
            </a:endParaRPr>
          </a:p>
        </p:txBody>
      </p:sp>
    </p:spTree>
    <p:extLst>
      <p:ext uri="{BB962C8B-B14F-4D97-AF65-F5344CB8AC3E}">
        <p14:creationId xmlns:p14="http://schemas.microsoft.com/office/powerpoint/2010/main" val="4226567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fade">
                                      <p:cBhvr>
                                        <p:cTn id="7" dur="20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9777" y="2360147"/>
            <a:ext cx="4788889" cy="2123658"/>
          </a:xfrm>
          <a:prstGeom prst="rect">
            <a:avLst/>
          </a:prstGeom>
        </p:spPr>
        <p:txBody>
          <a:bodyPr wrap="square">
            <a:spAutoFit/>
          </a:bodyPr>
          <a:lstStyle/>
          <a:p>
            <a:pPr algn="ctr">
              <a:lnSpc>
                <a:spcPct val="150000"/>
              </a:lnSpc>
            </a:pPr>
            <a:r>
              <a:rPr lang="fa-IR" sz="2200" b="1" dirty="0">
                <a:effectLst>
                  <a:glow rad="127000">
                    <a:schemeClr val="bg1"/>
                  </a:glow>
                </a:effectLst>
                <a:cs typeface="B Mitra" panose="00000400000000000000" pitchFamily="2" charset="-78"/>
              </a:rPr>
              <a:t>سه ماه رجب و شعبان و رمضان رو روزه میگرفت.</a:t>
            </a:r>
          </a:p>
          <a:p>
            <a:pPr algn="ctr">
              <a:lnSpc>
                <a:spcPct val="150000"/>
              </a:lnSpc>
            </a:pPr>
            <a:endParaRPr lang="fa-IR" sz="2200" b="1" dirty="0" smtClean="0">
              <a:effectLst>
                <a:glow rad="127000">
                  <a:schemeClr val="bg1"/>
                </a:glow>
              </a:effectLst>
              <a:cs typeface="B Mitra" panose="00000400000000000000" pitchFamily="2" charset="-78"/>
            </a:endParaRPr>
          </a:p>
          <a:p>
            <a:pPr algn="r">
              <a:lnSpc>
                <a:spcPct val="150000"/>
              </a:lnSpc>
            </a:pPr>
            <a:r>
              <a:rPr lang="fa-IR" sz="2200" b="1" dirty="0" smtClean="0">
                <a:effectLst>
                  <a:glow rad="127000">
                    <a:schemeClr val="bg1"/>
                  </a:glow>
                </a:effectLst>
                <a:cs typeface="B Mitra" panose="00000400000000000000" pitchFamily="2" charset="-78"/>
              </a:rPr>
              <a:t>ما </a:t>
            </a:r>
            <a:r>
              <a:rPr lang="fa-IR" sz="2200" b="1" dirty="0">
                <a:effectLst>
                  <a:glow rad="127000">
                    <a:schemeClr val="bg1"/>
                  </a:glow>
                </a:effectLst>
                <a:cs typeface="B Mitra" panose="00000400000000000000" pitchFamily="2" charset="-78"/>
              </a:rPr>
              <a:t>را ز جام باده گلگون خراب </a:t>
            </a:r>
            <a:r>
              <a:rPr lang="fa-IR" sz="2200" b="1" dirty="0" smtClean="0">
                <a:effectLst>
                  <a:glow rad="127000">
                    <a:schemeClr val="bg1"/>
                  </a:glow>
                </a:effectLst>
                <a:cs typeface="B Mitra" panose="00000400000000000000" pitchFamily="2" charset="-78"/>
              </a:rPr>
              <a:t>کن</a:t>
            </a:r>
          </a:p>
          <a:p>
            <a:pPr>
              <a:lnSpc>
                <a:spcPct val="150000"/>
              </a:lnSpc>
            </a:pPr>
            <a:r>
              <a:rPr lang="fa-IR" sz="2200" b="1" dirty="0" smtClean="0">
                <a:effectLst>
                  <a:glow rad="127000">
                    <a:schemeClr val="bg1"/>
                  </a:glow>
                </a:effectLst>
                <a:cs typeface="B Mitra" panose="00000400000000000000" pitchFamily="2" charset="-78"/>
              </a:rPr>
              <a:t>زان </a:t>
            </a:r>
            <a:r>
              <a:rPr lang="fa-IR" sz="2200" b="1" dirty="0">
                <a:effectLst>
                  <a:glow rad="127000">
                    <a:schemeClr val="bg1"/>
                  </a:glow>
                </a:effectLst>
                <a:cs typeface="B Mitra" panose="00000400000000000000" pitchFamily="2" charset="-78"/>
              </a:rPr>
              <a:t>پیشتر که عالم فانی شود خراب</a:t>
            </a:r>
          </a:p>
        </p:txBody>
      </p:sp>
      <p:sp>
        <p:nvSpPr>
          <p:cNvPr id="6" name="Rectangle 5"/>
          <p:cNvSpPr/>
          <p:nvPr/>
        </p:nvSpPr>
        <p:spPr>
          <a:xfrm>
            <a:off x="1115616" y="384495"/>
            <a:ext cx="5677212" cy="646331"/>
          </a:xfrm>
          <a:prstGeom prst="rect">
            <a:avLst/>
          </a:prstGeom>
          <a:noFill/>
        </p:spPr>
        <p:txBody>
          <a:bodyPr wrap="square">
            <a:spAutoFit/>
          </a:bodyPr>
          <a:lstStyle/>
          <a:p>
            <a:pPr algn="r"/>
            <a:r>
              <a:rPr lang="fa-IR" sz="3600" dirty="0">
                <a:solidFill>
                  <a:srgbClr val="FFC000"/>
                </a:solidFill>
                <a:effectLst>
                  <a:glow rad="127000">
                    <a:schemeClr val="tx1"/>
                  </a:glow>
                </a:effectLst>
                <a:latin typeface="0 Titr Bold"/>
                <a:cs typeface="B Titr" panose="00000700000000000000" pitchFamily="2" charset="-78"/>
              </a:rPr>
              <a:t>دلتنگ خدا </a:t>
            </a:r>
            <a:r>
              <a:rPr lang="fa-IR" sz="3600" dirty="0" smtClean="0">
                <a:solidFill>
                  <a:srgbClr val="FFC000"/>
                </a:solidFill>
                <a:effectLst>
                  <a:glow rad="127000">
                    <a:schemeClr val="tx1"/>
                  </a:glow>
                </a:effectLst>
                <a:latin typeface="0 Titr Bold"/>
                <a:cs typeface="B Titr" panose="00000700000000000000" pitchFamily="2" charset="-78"/>
              </a:rPr>
              <a:t>شدن بزرگان...</a:t>
            </a:r>
            <a:endParaRPr lang="en-US" sz="3600" dirty="0">
              <a:solidFill>
                <a:srgbClr val="FFC000"/>
              </a:solidFill>
              <a:effectLst>
                <a:glow rad="127000">
                  <a:schemeClr val="tx1"/>
                </a:glow>
              </a:effectLst>
            </a:endParaRPr>
          </a:p>
        </p:txBody>
      </p:sp>
      <p:sp>
        <p:nvSpPr>
          <p:cNvPr id="2" name="Rectangle 1"/>
          <p:cNvSpPr/>
          <p:nvPr/>
        </p:nvSpPr>
        <p:spPr>
          <a:xfrm>
            <a:off x="2051720" y="1172266"/>
            <a:ext cx="4957132" cy="523220"/>
          </a:xfrm>
          <a:prstGeom prst="rect">
            <a:avLst/>
          </a:prstGeom>
        </p:spPr>
        <p:txBody>
          <a:bodyPr wrap="square">
            <a:spAutoFit/>
          </a:bodyPr>
          <a:lstStyle/>
          <a:p>
            <a:pPr algn="ctr"/>
            <a:r>
              <a:rPr lang="fa-IR" sz="2800" b="1" dirty="0">
                <a:solidFill>
                  <a:srgbClr val="C00000"/>
                </a:solidFill>
                <a:effectLst>
                  <a:glow rad="127000">
                    <a:schemeClr val="bg1"/>
                  </a:glow>
                </a:effectLst>
                <a:cs typeface="B Mitra" panose="00000400000000000000" pitchFamily="2" charset="-78"/>
              </a:rPr>
              <a:t>میرزا جواد آقا ملکی تبریزی</a:t>
            </a:r>
          </a:p>
        </p:txBody>
      </p:sp>
      <p:sp>
        <p:nvSpPr>
          <p:cNvPr id="3" name="Rectangle 2"/>
          <p:cNvSpPr/>
          <p:nvPr/>
        </p:nvSpPr>
        <p:spPr>
          <a:xfrm>
            <a:off x="1763688" y="1623157"/>
            <a:ext cx="4550424" cy="3139321"/>
          </a:xfrm>
          <a:prstGeom prst="rect">
            <a:avLst/>
          </a:prstGeom>
        </p:spPr>
        <p:txBody>
          <a:bodyPr wrap="square">
            <a:spAutoFit/>
          </a:bodyPr>
          <a:lstStyle/>
          <a:p>
            <a:pPr algn="ctr" rtl="1">
              <a:lnSpc>
                <a:spcPct val="150000"/>
              </a:lnSpc>
            </a:pPr>
            <a:r>
              <a:rPr lang="fa-IR" sz="3200" b="1" dirty="0">
                <a:effectLst>
                  <a:glow rad="127000">
                    <a:schemeClr val="bg1"/>
                  </a:glow>
                </a:effectLst>
                <a:cs typeface="B Mitra" panose="00000400000000000000" pitchFamily="2" charset="-78"/>
              </a:rPr>
              <a:t>	... هر وقت نصف شب از خواب بیدارمی شد همون جا در بستر می نشست و</a:t>
            </a:r>
          </a:p>
          <a:p>
            <a:pPr algn="ctr" rtl="1">
              <a:lnSpc>
                <a:spcPct val="150000"/>
              </a:lnSpc>
            </a:pPr>
            <a:r>
              <a:rPr lang="fa-IR" sz="3600" b="1" dirty="0">
                <a:solidFill>
                  <a:srgbClr val="FF0000"/>
                </a:solidFill>
                <a:effectLst>
                  <a:glow rad="127000">
                    <a:schemeClr val="bg1"/>
                  </a:glow>
                </a:effectLst>
                <a:cs typeface="B Titr" panose="00000700000000000000" pitchFamily="2" charset="-78"/>
              </a:rPr>
              <a:t>از شوق خدا گریه می کرد!</a:t>
            </a:r>
          </a:p>
        </p:txBody>
      </p:sp>
      <p:sp>
        <p:nvSpPr>
          <p:cNvPr id="5" name="Rectangle 4"/>
          <p:cNvSpPr/>
          <p:nvPr/>
        </p:nvSpPr>
        <p:spPr>
          <a:xfrm>
            <a:off x="259603" y="5152814"/>
            <a:ext cx="184731" cy="584775"/>
          </a:xfrm>
          <a:prstGeom prst="rect">
            <a:avLst/>
          </a:prstGeom>
        </p:spPr>
        <p:txBody>
          <a:bodyPr wrap="none">
            <a:spAutoFit/>
          </a:bodyPr>
          <a:lstStyle/>
          <a:p>
            <a:pPr lvl="0" algn="just" rtl="1"/>
            <a:endParaRPr lang="fa-IR" sz="3200" b="1" dirty="0">
              <a:solidFill>
                <a:srgbClr val="FF0000"/>
              </a:solidFill>
              <a:latin typeface="0 Titr Bold"/>
              <a:ea typeface="Times New Roman" panose="02020603050405020304" pitchFamily="18" charset="0"/>
              <a:cs typeface="B Mitra" panose="00000400000000000000" pitchFamily="2" charset="-78"/>
            </a:endParaRPr>
          </a:p>
        </p:txBody>
      </p:sp>
      <p:sp>
        <p:nvSpPr>
          <p:cNvPr id="8" name="Rectangle 7"/>
          <p:cNvSpPr/>
          <p:nvPr/>
        </p:nvSpPr>
        <p:spPr>
          <a:xfrm>
            <a:off x="1113791" y="4935963"/>
            <a:ext cx="7307252" cy="684803"/>
          </a:xfrm>
          <a:prstGeom prst="rect">
            <a:avLst/>
          </a:prstGeom>
        </p:spPr>
        <p:txBody>
          <a:bodyPr wrap="square">
            <a:spAutoFit/>
          </a:bodyPr>
          <a:lstStyle/>
          <a:p>
            <a:pPr lvl="0" algn="ctr">
              <a:lnSpc>
                <a:spcPct val="150000"/>
              </a:lnSpc>
            </a:pPr>
            <a:r>
              <a:rPr lang="fa-IR" sz="2800" b="1" dirty="0">
                <a:solidFill>
                  <a:srgbClr val="7030A0"/>
                </a:solidFill>
                <a:effectLst>
                  <a:glow rad="127000">
                    <a:schemeClr val="bg1"/>
                  </a:glow>
                </a:effectLst>
                <a:cs typeface="B Titr" panose="00000700000000000000" pitchFamily="2" charset="-78"/>
              </a:rPr>
              <a:t>انگار عمری منتظر این لحظه بوده اند</a:t>
            </a:r>
            <a:r>
              <a:rPr lang="fa-IR" sz="2800" b="1" dirty="0" smtClean="0">
                <a:solidFill>
                  <a:srgbClr val="7030A0"/>
                </a:solidFill>
                <a:effectLst>
                  <a:glow rad="127000">
                    <a:schemeClr val="bg1"/>
                  </a:glow>
                </a:effectLst>
                <a:cs typeface="B Titr" panose="00000700000000000000" pitchFamily="2" charset="-78"/>
              </a:rPr>
              <a:t>...</a:t>
            </a:r>
            <a:endParaRPr lang="fa-IR" sz="2800" b="1" dirty="0">
              <a:solidFill>
                <a:srgbClr val="7030A0"/>
              </a:solidFill>
              <a:effectLst>
                <a:glow rad="127000">
                  <a:schemeClr val="bg1"/>
                </a:glow>
              </a:effectLst>
              <a:cs typeface="B Titr" panose="00000700000000000000" pitchFamily="2" charset="-78"/>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911" b="13250"/>
          <a:stretch/>
        </p:blipFill>
        <p:spPr>
          <a:xfrm>
            <a:off x="5688481" y="758334"/>
            <a:ext cx="3603596" cy="5100148"/>
          </a:xfrm>
          <a:prstGeom prst="ellipse">
            <a:avLst/>
          </a:prstGeom>
          <a:ln>
            <a:noFill/>
          </a:ln>
          <a:effectLst>
            <a:softEdge rad="635000"/>
          </a:effectLst>
        </p:spPr>
      </p:pic>
      <p:sp>
        <p:nvSpPr>
          <p:cNvPr id="10" name="Rectangle 9"/>
          <p:cNvSpPr/>
          <p:nvPr/>
        </p:nvSpPr>
        <p:spPr>
          <a:xfrm rot="1335638">
            <a:off x="191248" y="3304205"/>
            <a:ext cx="7779695" cy="1107996"/>
          </a:xfrm>
          <a:prstGeom prst="rect">
            <a:avLst/>
          </a:prstGeom>
        </p:spPr>
        <p:txBody>
          <a:bodyPr wrap="none">
            <a:spAutoFit/>
          </a:bodyPr>
          <a:lstStyle/>
          <a:p>
            <a:pPr lvl="0" algn="ctr">
              <a:lnSpc>
                <a:spcPct val="150000"/>
              </a:lnSpc>
            </a:pPr>
            <a:r>
              <a:rPr lang="fa-IR" sz="4800" b="1" dirty="0">
                <a:solidFill>
                  <a:srgbClr val="002060"/>
                </a:solidFill>
                <a:effectLst>
                  <a:glow rad="127000">
                    <a:schemeClr val="bg1"/>
                  </a:glow>
                </a:effectLst>
                <a:cs typeface="B Titr" panose="00000700000000000000" pitchFamily="2" charset="-78"/>
              </a:rPr>
              <a:t>راستی ما چقدر دلتنگ خدا شدیم...</a:t>
            </a:r>
            <a:endParaRPr lang="en-US" sz="4800" b="1" dirty="0">
              <a:solidFill>
                <a:srgbClr val="002060"/>
              </a:solidFill>
              <a:effectLst>
                <a:glow rad="127000">
                  <a:schemeClr val="bg1"/>
                </a:glow>
              </a:effectLst>
              <a:cs typeface="B Titr" panose="00000700000000000000" pitchFamily="2" charset="-78"/>
            </a:endParaRPr>
          </a:p>
        </p:txBody>
      </p:sp>
    </p:spTree>
    <p:extLst>
      <p:ext uri="{BB962C8B-B14F-4D97-AF65-F5344CB8AC3E}">
        <p14:creationId xmlns:p14="http://schemas.microsoft.com/office/powerpoint/2010/main" val="3220819834"/>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4">
                                            <p:txEl>
                                              <p:pRg st="0" end="0"/>
                                            </p:txEl>
                                          </p:spTgt>
                                        </p:tgtEl>
                                      </p:cBhvr>
                                    </p:animEffect>
                                    <p:set>
                                      <p:cBhvr>
                                        <p:cTn id="39" dur="1" fill="hold">
                                          <p:stCondLst>
                                            <p:cond delay="499"/>
                                          </p:stCondLst>
                                        </p:cTn>
                                        <p:tgtEl>
                                          <p:spTgt spid="4">
                                            <p:txEl>
                                              <p:pRg st="0" end="0"/>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
                                            <p:txEl>
                                              <p:pRg st="2" end="2"/>
                                            </p:txEl>
                                          </p:spTgt>
                                        </p:tgtEl>
                                      </p:cBhvr>
                                    </p:animEffect>
                                    <p:set>
                                      <p:cBhvr>
                                        <p:cTn id="42" dur="1" fill="hold">
                                          <p:stCondLst>
                                            <p:cond delay="499"/>
                                          </p:stCondLst>
                                        </p:cTn>
                                        <p:tgtEl>
                                          <p:spTgt spid="4">
                                            <p:txEl>
                                              <p:pRg st="2" end="2"/>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4">
                                            <p:txEl>
                                              <p:pRg st="3" end="3"/>
                                            </p:txEl>
                                          </p:spTgt>
                                        </p:tgtEl>
                                      </p:cBhvr>
                                    </p:animEffect>
                                    <p:set>
                                      <p:cBhvr>
                                        <p:cTn id="45" dur="1" fill="hold">
                                          <p:stCondLst>
                                            <p:cond delay="499"/>
                                          </p:stCondLst>
                                        </p:cTn>
                                        <p:tgtEl>
                                          <p:spTgt spid="4">
                                            <p:txEl>
                                              <p:pRg st="3" end="3"/>
                                            </p:txEl>
                                          </p:spTgt>
                                        </p:tgtEl>
                                        <p:attrNameLst>
                                          <p:attrName>style.visibility</p:attrName>
                                        </p:attrNameLst>
                                      </p:cBhvr>
                                      <p:to>
                                        <p:strVal val="hidden"/>
                                      </p:to>
                                    </p:set>
                                  </p:childTnLst>
                                </p:cTn>
                              </p:par>
                            </p:childTnLst>
                          </p:cTn>
                        </p:par>
                        <p:par>
                          <p:cTn id="46" fill="hold">
                            <p:stCondLst>
                              <p:cond delay="500"/>
                            </p:stCondLst>
                            <p:childTnLst>
                              <p:par>
                                <p:cTn id="47" presetID="42" presetClass="entr" presetSubtype="0"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fade">
                                      <p:cBhvr>
                                        <p:cTn id="56" dur="1000"/>
                                        <p:tgtEl>
                                          <p:spTgt spid="8">
                                            <p:txEl>
                                              <p:pRg st="0" end="0"/>
                                            </p:txEl>
                                          </p:spTgt>
                                        </p:tgtEl>
                                      </p:cBhvr>
                                    </p:animEffect>
                                    <p:anim calcmode="lin" valueType="num">
                                      <p:cBhvr>
                                        <p:cTn id="5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8">
                                            <p:txEl>
                                              <p:pRg st="0" end="0"/>
                                            </p:txEl>
                                          </p:spTgt>
                                        </p:tgtEl>
                                      </p:cBhvr>
                                    </p:animEffect>
                                    <p:set>
                                      <p:cBhvr>
                                        <p:cTn id="66" dur="1" fill="hold">
                                          <p:stCondLst>
                                            <p:cond delay="499"/>
                                          </p:stCondLst>
                                        </p:cTn>
                                        <p:tgtEl>
                                          <p:spTgt spid="8">
                                            <p:txEl>
                                              <p:pRg st="0" end="0"/>
                                            </p:txEl>
                                          </p:spTgt>
                                        </p:tgtEl>
                                        <p:attrNameLst>
                                          <p:attrName>style.visibility</p:attrName>
                                        </p:attrNameLst>
                                      </p:cBhvr>
                                      <p:to>
                                        <p:strVal val="hidden"/>
                                      </p:to>
                                    </p:set>
                                  </p:childTnLst>
                                </p:cTn>
                              </p:par>
                              <p:par>
                                <p:cTn id="67" presetID="53" presetClass="entr" presetSubtype="16" fill="hold" grpId="0" nodeType="withEffect">
                                  <p:stCondLst>
                                    <p:cond delay="0"/>
                                  </p:stCondLst>
                                  <p:iterate type="wd">
                                    <p:tmPct val="20000"/>
                                  </p:iterate>
                                  <p:childTnLst>
                                    <p:set>
                                      <p:cBhvr>
                                        <p:cTn id="68" dur="1" fill="hold">
                                          <p:stCondLst>
                                            <p:cond delay="0"/>
                                          </p:stCondLst>
                                        </p:cTn>
                                        <p:tgtEl>
                                          <p:spTgt spid="10"/>
                                        </p:tgtEl>
                                        <p:attrNameLst>
                                          <p:attrName>style.visibility</p:attrName>
                                        </p:attrNameLst>
                                      </p:cBhvr>
                                      <p:to>
                                        <p:strVal val="visible"/>
                                      </p:to>
                                    </p:set>
                                    <p:anim calcmode="lin" valueType="num">
                                      <p:cBhvr>
                                        <p:cTn id="69" dur="1000" fill="hold"/>
                                        <p:tgtEl>
                                          <p:spTgt spid="10"/>
                                        </p:tgtEl>
                                        <p:attrNameLst>
                                          <p:attrName>ppt_w</p:attrName>
                                        </p:attrNameLst>
                                      </p:cBhvr>
                                      <p:tavLst>
                                        <p:tav tm="0">
                                          <p:val>
                                            <p:fltVal val="0"/>
                                          </p:val>
                                        </p:tav>
                                        <p:tav tm="100000">
                                          <p:val>
                                            <p:strVal val="#ppt_w"/>
                                          </p:val>
                                        </p:tav>
                                      </p:tavLst>
                                    </p:anim>
                                    <p:anim calcmode="lin" valueType="num">
                                      <p:cBhvr>
                                        <p:cTn id="70" dur="1000" fill="hold"/>
                                        <p:tgtEl>
                                          <p:spTgt spid="10"/>
                                        </p:tgtEl>
                                        <p:attrNameLst>
                                          <p:attrName>ppt_h</p:attrName>
                                        </p:attrNameLst>
                                      </p:cBhvr>
                                      <p:tavLst>
                                        <p:tav tm="0">
                                          <p:val>
                                            <p:fltVal val="0"/>
                                          </p:val>
                                        </p:tav>
                                        <p:tav tm="100000">
                                          <p:val>
                                            <p:strVal val="#ppt_h"/>
                                          </p:val>
                                        </p:tav>
                                      </p:tavLst>
                                    </p:anim>
                                    <p:animEffect transition="in" filter="fade">
                                      <p:cBhvr>
                                        <p:cTn id="7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6" grpId="0"/>
      <p:bldP spid="2" grpId="0"/>
      <p:bldP spid="3" grpId="0"/>
      <p:bldP spid="3" grpId="1"/>
      <p:bldP spid="8" grpId="0" uiExpand="1" build="p"/>
      <p:bldP spid="8" grpId="1" build="allAtOnce"/>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5000" r="-7000"/>
          </a:stretch>
        </a:blipFill>
        <a:effectLst/>
      </p:bgPr>
    </p:bg>
    <p:spTree>
      <p:nvGrpSpPr>
        <p:cNvPr id="1" name=""/>
        <p:cNvGrpSpPr/>
        <p:nvPr/>
      </p:nvGrpSpPr>
      <p:grpSpPr>
        <a:xfrm>
          <a:off x="0" y="0"/>
          <a:ext cx="0" cy="0"/>
          <a:chOff x="0" y="0"/>
          <a:chExt cx="0" cy="0"/>
        </a:xfrm>
      </p:grpSpPr>
      <p:sp>
        <p:nvSpPr>
          <p:cNvPr id="5" name="TextBox 4"/>
          <p:cNvSpPr txBox="1"/>
          <p:nvPr/>
        </p:nvSpPr>
        <p:spPr>
          <a:xfrm>
            <a:off x="3779912" y="4437112"/>
            <a:ext cx="5111280" cy="2031325"/>
          </a:xfrm>
          <a:prstGeom prst="rect">
            <a:avLst/>
          </a:prstGeom>
        </p:spPr>
        <p:txBody>
          <a:bodyPr wrap="square">
            <a:spAutoFit/>
          </a:bodyPr>
          <a:lstStyle>
            <a:defPPr>
              <a:defRPr lang="en-US"/>
            </a:defPPr>
            <a:lvl1pPr lvl="0" algn="ctr">
              <a:lnSpc>
                <a:spcPct val="150000"/>
              </a:lnSpc>
              <a:defRPr sz="2800" b="1">
                <a:solidFill>
                  <a:srgbClr val="7030A0"/>
                </a:solidFill>
                <a:effectLst>
                  <a:glow rad="127000">
                    <a:schemeClr val="bg1"/>
                  </a:glow>
                </a:effectLst>
                <a:cs typeface="B Titr" panose="00000700000000000000" pitchFamily="2" charset="-78"/>
              </a:defRPr>
            </a:lvl1pPr>
          </a:lstStyle>
          <a:p>
            <a:pPr algn="r"/>
            <a:r>
              <a:rPr lang="fa-IR" dirty="0"/>
              <a:t>رفقا</a:t>
            </a:r>
            <a:r>
              <a:rPr lang="fa-IR" dirty="0" smtClean="0"/>
              <a:t>...</a:t>
            </a:r>
          </a:p>
          <a:p>
            <a:pPr algn="r"/>
            <a:r>
              <a:rPr lang="fa-IR" dirty="0" smtClean="0">
                <a:solidFill>
                  <a:schemeClr val="accent5">
                    <a:lumMod val="75000"/>
                  </a:schemeClr>
                </a:solidFill>
              </a:rPr>
              <a:t> </a:t>
            </a:r>
            <a:r>
              <a:rPr lang="fa-IR" dirty="0">
                <a:solidFill>
                  <a:schemeClr val="accent5">
                    <a:lumMod val="75000"/>
                  </a:schemeClr>
                </a:solidFill>
              </a:rPr>
              <a:t>ما چقدر از شوق خدا گریه کردیم</a:t>
            </a:r>
            <a:r>
              <a:rPr lang="fa-IR" dirty="0" smtClean="0">
                <a:solidFill>
                  <a:schemeClr val="accent5">
                    <a:lumMod val="75000"/>
                  </a:schemeClr>
                </a:solidFill>
              </a:rPr>
              <a:t>؟</a:t>
            </a:r>
          </a:p>
          <a:p>
            <a:pPr algn="r"/>
            <a:r>
              <a:rPr lang="fa-IR" dirty="0" smtClean="0">
                <a:solidFill>
                  <a:schemeClr val="accent5">
                    <a:lumMod val="75000"/>
                  </a:schemeClr>
                </a:solidFill>
              </a:rPr>
              <a:t> </a:t>
            </a:r>
            <a:r>
              <a:rPr lang="fa-IR" dirty="0">
                <a:solidFill>
                  <a:schemeClr val="accent5">
                    <a:lumMod val="75000"/>
                  </a:schemeClr>
                </a:solidFill>
              </a:rPr>
              <a:t>ما چقدر دلتنگ خدا هستیم؟ </a:t>
            </a:r>
          </a:p>
        </p:txBody>
      </p:sp>
    </p:spTree>
    <p:extLst>
      <p:ext uri="{BB962C8B-B14F-4D97-AF65-F5344CB8AC3E}">
        <p14:creationId xmlns:p14="http://schemas.microsoft.com/office/powerpoint/2010/main" val="16214987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right)">
                                      <p:cBhvr>
                                        <p:cTn id="7" dur="1500"/>
                                        <p:tgtEl>
                                          <p:spTgt spid="5">
                                            <p:txEl>
                                              <p:pRg st="0" end="0"/>
                                            </p:txEl>
                                          </p:spTgt>
                                        </p:tgtEl>
                                      </p:cBhvr>
                                    </p:animEffect>
                                  </p:childTnLst>
                                </p:cTn>
                              </p:par>
                            </p:childTnLst>
                          </p:cTn>
                        </p:par>
                        <p:par>
                          <p:cTn id="8" fill="hold">
                            <p:stCondLst>
                              <p:cond delay="1500"/>
                            </p:stCondLst>
                            <p:childTnLst>
                              <p:par>
                                <p:cTn id="9" presetID="22" presetClass="entr" presetSubtype="2"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right)">
                                      <p:cBhvr>
                                        <p:cTn id="11" dur="1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right)">
                                      <p:cBhvr>
                                        <p:cTn id="16" dur="1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7287</TotalTime>
  <Words>3139</Words>
  <Application>Microsoft Office PowerPoint</Application>
  <PresentationFormat>On-screen Show (4:3)</PresentationFormat>
  <Paragraphs>183</Paragraphs>
  <Slides>27</Slides>
  <Notes>26</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Tw Cen MT</vt:lpstr>
      <vt:lpstr>Wingdings 3</vt:lpstr>
      <vt:lpstr>IranNastaliq</vt:lpstr>
      <vt:lpstr>0 Titr Bold</vt:lpstr>
      <vt:lpstr>Calibri</vt:lpstr>
      <vt:lpstr>B Davat</vt:lpstr>
      <vt:lpstr>Times New Roman</vt:lpstr>
      <vt:lpstr>B Mitra</vt:lpstr>
      <vt:lpstr>Tw Cen MT Condensed</vt:lpstr>
      <vt:lpstr>Arial</vt:lpstr>
      <vt:lpstr>B Titr</vt:lpstr>
      <vt:lpstr>Integral</vt:lpstr>
      <vt:lpstr>PowerPoint Presentation</vt:lpstr>
      <vt:lpstr>PowerPoint Presentation</vt:lpstr>
      <vt:lpstr>PowerPoint Presentation</vt:lpstr>
      <vt:lpstr>PowerPoint Presentation</vt:lpstr>
      <vt:lpstr>PowerPoint Presentation</vt:lpstr>
      <vt:lpstr>چرا اعتکاف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دلتنگی شهید چمران برای خدای متعال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ثبات قدم شهید چمران نامه شهید چمران به مادرش بعد از 22 سال</dc:title>
  <dc:creator>cabir soft</dc:creator>
  <cp:lastModifiedBy>zekra</cp:lastModifiedBy>
  <cp:revision>542</cp:revision>
  <dcterms:created xsi:type="dcterms:W3CDTF">2009-11-13T06:40:26Z</dcterms:created>
  <dcterms:modified xsi:type="dcterms:W3CDTF">2018-03-11T09:56:20Z</dcterms:modified>
</cp:coreProperties>
</file>