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5" r:id="rId1"/>
  </p:sldMasterIdLst>
  <p:sldIdLst>
    <p:sldId id="256" r:id="rId2"/>
    <p:sldId id="258" r:id="rId3"/>
    <p:sldId id="257" r:id="rId4"/>
    <p:sldId id="259" r:id="rId5"/>
    <p:sldId id="279" r:id="rId6"/>
    <p:sldId id="263" r:id="rId7"/>
    <p:sldId id="264" r:id="rId8"/>
    <p:sldId id="300" r:id="rId9"/>
    <p:sldId id="265" r:id="rId10"/>
    <p:sldId id="281" r:id="rId11"/>
    <p:sldId id="266" r:id="rId12"/>
    <p:sldId id="285" r:id="rId13"/>
    <p:sldId id="267" r:id="rId14"/>
    <p:sldId id="293" r:id="rId15"/>
    <p:sldId id="268" r:id="rId16"/>
    <p:sldId id="280" r:id="rId17"/>
    <p:sldId id="287" r:id="rId18"/>
    <p:sldId id="282" r:id="rId19"/>
    <p:sldId id="269" r:id="rId20"/>
    <p:sldId id="270" r:id="rId21"/>
    <p:sldId id="271" r:id="rId22"/>
    <p:sldId id="291" r:id="rId23"/>
    <p:sldId id="299" r:id="rId24"/>
    <p:sldId id="272" r:id="rId25"/>
    <p:sldId id="289" r:id="rId26"/>
    <p:sldId id="273" r:id="rId27"/>
    <p:sldId id="277" r:id="rId28"/>
    <p:sldId id="290" r:id="rId29"/>
    <p:sldId id="288" r:id="rId30"/>
    <p:sldId id="274" r:id="rId31"/>
    <p:sldId id="295" r:id="rId32"/>
    <p:sldId id="284" r:id="rId33"/>
    <p:sldId id="296" r:id="rId34"/>
    <p:sldId id="275" r:id="rId35"/>
    <p:sldId id="297" r:id="rId36"/>
    <p:sldId id="298"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91" autoAdjust="0"/>
    <p:restoredTop sz="94660"/>
  </p:normalViewPr>
  <p:slideViewPr>
    <p:cSldViewPr snapToGrid="0">
      <p:cViewPr varScale="1">
        <p:scale>
          <a:sx n="74" d="100"/>
          <a:sy n="74" d="100"/>
        </p:scale>
        <p:origin x="61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55495C3-A632-4656-8955-528440B53E08}" type="datetimeFigureOut">
              <a:rPr lang="en-US" smtClean="0"/>
              <a:t>7/4/2018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A44485-8610-4187-BD4D-D2E9D1161281}" type="slidenum">
              <a:rPr lang="en-US" smtClean="0"/>
              <a:t>‹#›</a:t>
            </a:fld>
            <a:endParaRPr lang="en-US"/>
          </a:p>
        </p:txBody>
      </p:sp>
    </p:spTree>
    <p:extLst>
      <p:ext uri="{BB962C8B-B14F-4D97-AF65-F5344CB8AC3E}">
        <p14:creationId xmlns:p14="http://schemas.microsoft.com/office/powerpoint/2010/main" val="2360881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5495C3-A632-4656-8955-528440B53E08}" type="datetimeFigureOut">
              <a:rPr lang="en-US" smtClean="0"/>
              <a:t>7/4/2018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A44485-8610-4187-BD4D-D2E9D1161281}" type="slidenum">
              <a:rPr lang="en-US" smtClean="0"/>
              <a:t>‹#›</a:t>
            </a:fld>
            <a:endParaRPr lang="en-US"/>
          </a:p>
        </p:txBody>
      </p:sp>
    </p:spTree>
    <p:extLst>
      <p:ext uri="{BB962C8B-B14F-4D97-AF65-F5344CB8AC3E}">
        <p14:creationId xmlns:p14="http://schemas.microsoft.com/office/powerpoint/2010/main" val="3556553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5495C3-A632-4656-8955-528440B53E08}" type="datetimeFigureOut">
              <a:rPr lang="en-US" smtClean="0"/>
              <a:t>7/4/2018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A44485-8610-4187-BD4D-D2E9D116128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477978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5495C3-A632-4656-8955-528440B53E08}" type="datetimeFigureOut">
              <a:rPr lang="en-US" smtClean="0"/>
              <a:t>7/4/2018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A44485-8610-4187-BD4D-D2E9D1161281}" type="slidenum">
              <a:rPr lang="en-US" smtClean="0"/>
              <a:t>‹#›</a:t>
            </a:fld>
            <a:endParaRPr lang="en-US"/>
          </a:p>
        </p:txBody>
      </p:sp>
    </p:spTree>
    <p:extLst>
      <p:ext uri="{BB962C8B-B14F-4D97-AF65-F5344CB8AC3E}">
        <p14:creationId xmlns:p14="http://schemas.microsoft.com/office/powerpoint/2010/main" val="2827269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5495C3-A632-4656-8955-528440B53E08}" type="datetimeFigureOut">
              <a:rPr lang="en-US" smtClean="0"/>
              <a:t>7/4/2018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A44485-8610-4187-BD4D-D2E9D1161281}"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714770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5495C3-A632-4656-8955-528440B53E08}" type="datetimeFigureOut">
              <a:rPr lang="en-US" smtClean="0"/>
              <a:t>7/4/2018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A44485-8610-4187-BD4D-D2E9D1161281}" type="slidenum">
              <a:rPr lang="en-US" smtClean="0"/>
              <a:t>‹#›</a:t>
            </a:fld>
            <a:endParaRPr lang="en-US"/>
          </a:p>
        </p:txBody>
      </p:sp>
    </p:spTree>
    <p:extLst>
      <p:ext uri="{BB962C8B-B14F-4D97-AF65-F5344CB8AC3E}">
        <p14:creationId xmlns:p14="http://schemas.microsoft.com/office/powerpoint/2010/main" val="2977604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495C3-A632-4656-8955-528440B53E08}" type="datetimeFigureOut">
              <a:rPr lang="en-US" smtClean="0"/>
              <a:t>7/4/2018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A44485-8610-4187-BD4D-D2E9D1161281}" type="slidenum">
              <a:rPr lang="en-US" smtClean="0"/>
              <a:t>‹#›</a:t>
            </a:fld>
            <a:endParaRPr lang="en-US"/>
          </a:p>
        </p:txBody>
      </p:sp>
    </p:spTree>
    <p:extLst>
      <p:ext uri="{BB962C8B-B14F-4D97-AF65-F5344CB8AC3E}">
        <p14:creationId xmlns:p14="http://schemas.microsoft.com/office/powerpoint/2010/main" val="30372248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495C3-A632-4656-8955-528440B53E08}" type="datetimeFigureOut">
              <a:rPr lang="en-US" smtClean="0"/>
              <a:t>7/4/2018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A44485-8610-4187-BD4D-D2E9D1161281}" type="slidenum">
              <a:rPr lang="en-US" smtClean="0"/>
              <a:t>‹#›</a:t>
            </a:fld>
            <a:endParaRPr lang="en-US"/>
          </a:p>
        </p:txBody>
      </p:sp>
    </p:spTree>
    <p:extLst>
      <p:ext uri="{BB962C8B-B14F-4D97-AF65-F5344CB8AC3E}">
        <p14:creationId xmlns:p14="http://schemas.microsoft.com/office/powerpoint/2010/main" val="3348267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495C3-A632-4656-8955-528440B53E08}" type="datetimeFigureOut">
              <a:rPr lang="en-US" smtClean="0"/>
              <a:t>7/4/2018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A44485-8610-4187-BD4D-D2E9D1161281}" type="slidenum">
              <a:rPr lang="en-US" smtClean="0"/>
              <a:t>‹#›</a:t>
            </a:fld>
            <a:endParaRPr lang="en-US"/>
          </a:p>
        </p:txBody>
      </p:sp>
    </p:spTree>
    <p:extLst>
      <p:ext uri="{BB962C8B-B14F-4D97-AF65-F5344CB8AC3E}">
        <p14:creationId xmlns:p14="http://schemas.microsoft.com/office/powerpoint/2010/main" val="2313673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5495C3-A632-4656-8955-528440B53E08}" type="datetimeFigureOut">
              <a:rPr lang="en-US" smtClean="0"/>
              <a:t>7/4/2018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A44485-8610-4187-BD4D-D2E9D1161281}" type="slidenum">
              <a:rPr lang="en-US" smtClean="0"/>
              <a:t>‹#›</a:t>
            </a:fld>
            <a:endParaRPr lang="en-US"/>
          </a:p>
        </p:txBody>
      </p:sp>
    </p:spTree>
    <p:extLst>
      <p:ext uri="{BB962C8B-B14F-4D97-AF65-F5344CB8AC3E}">
        <p14:creationId xmlns:p14="http://schemas.microsoft.com/office/powerpoint/2010/main" val="3173785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55495C3-A632-4656-8955-528440B53E08}" type="datetimeFigureOut">
              <a:rPr lang="en-US" smtClean="0"/>
              <a:t>7/4/2018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A44485-8610-4187-BD4D-D2E9D1161281}" type="slidenum">
              <a:rPr lang="en-US" smtClean="0"/>
              <a:t>‹#›</a:t>
            </a:fld>
            <a:endParaRPr lang="en-US"/>
          </a:p>
        </p:txBody>
      </p:sp>
    </p:spTree>
    <p:extLst>
      <p:ext uri="{BB962C8B-B14F-4D97-AF65-F5344CB8AC3E}">
        <p14:creationId xmlns:p14="http://schemas.microsoft.com/office/powerpoint/2010/main" val="1751847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55495C3-A632-4656-8955-528440B53E08}" type="datetimeFigureOut">
              <a:rPr lang="en-US" smtClean="0"/>
              <a:t>7/4/2018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A44485-8610-4187-BD4D-D2E9D1161281}" type="slidenum">
              <a:rPr lang="en-US" smtClean="0"/>
              <a:t>‹#›</a:t>
            </a:fld>
            <a:endParaRPr lang="en-US"/>
          </a:p>
        </p:txBody>
      </p:sp>
    </p:spTree>
    <p:extLst>
      <p:ext uri="{BB962C8B-B14F-4D97-AF65-F5344CB8AC3E}">
        <p14:creationId xmlns:p14="http://schemas.microsoft.com/office/powerpoint/2010/main" val="3544320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55495C3-A632-4656-8955-528440B53E08}" type="datetimeFigureOut">
              <a:rPr lang="en-US" smtClean="0"/>
              <a:t>7/4/2018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A44485-8610-4187-BD4D-D2E9D1161281}" type="slidenum">
              <a:rPr lang="en-US" smtClean="0"/>
              <a:t>‹#›</a:t>
            </a:fld>
            <a:endParaRPr lang="en-US"/>
          </a:p>
        </p:txBody>
      </p:sp>
    </p:spTree>
    <p:extLst>
      <p:ext uri="{BB962C8B-B14F-4D97-AF65-F5344CB8AC3E}">
        <p14:creationId xmlns:p14="http://schemas.microsoft.com/office/powerpoint/2010/main" val="2688442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495C3-A632-4656-8955-528440B53E08}" type="datetimeFigureOut">
              <a:rPr lang="en-US" smtClean="0"/>
              <a:t>7/4/2018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A44485-8610-4187-BD4D-D2E9D1161281}" type="slidenum">
              <a:rPr lang="en-US" smtClean="0"/>
              <a:t>‹#›</a:t>
            </a:fld>
            <a:endParaRPr lang="en-US"/>
          </a:p>
        </p:txBody>
      </p:sp>
    </p:spTree>
    <p:extLst>
      <p:ext uri="{BB962C8B-B14F-4D97-AF65-F5344CB8AC3E}">
        <p14:creationId xmlns:p14="http://schemas.microsoft.com/office/powerpoint/2010/main" val="35040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495C3-A632-4656-8955-528440B53E08}" type="datetimeFigureOut">
              <a:rPr lang="en-US" smtClean="0"/>
              <a:t>7/4/2018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A44485-8610-4187-BD4D-D2E9D1161281}" type="slidenum">
              <a:rPr lang="en-US" smtClean="0"/>
              <a:t>‹#›</a:t>
            </a:fld>
            <a:endParaRPr lang="en-US"/>
          </a:p>
        </p:txBody>
      </p:sp>
    </p:spTree>
    <p:extLst>
      <p:ext uri="{BB962C8B-B14F-4D97-AF65-F5344CB8AC3E}">
        <p14:creationId xmlns:p14="http://schemas.microsoft.com/office/powerpoint/2010/main" val="1216550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A44485-8610-4187-BD4D-D2E9D1161281}" type="slidenum">
              <a:rPr lang="en-US" smtClean="0"/>
              <a:t>‹#›</a:t>
            </a:fld>
            <a:endParaRPr lang="en-US"/>
          </a:p>
        </p:txBody>
      </p:sp>
      <p:sp>
        <p:nvSpPr>
          <p:cNvPr id="5" name="Date Placeholder 4"/>
          <p:cNvSpPr>
            <a:spLocks noGrp="1"/>
          </p:cNvSpPr>
          <p:nvPr>
            <p:ph type="dt" sz="half" idx="10"/>
          </p:nvPr>
        </p:nvSpPr>
        <p:spPr/>
        <p:txBody>
          <a:bodyPr/>
          <a:lstStyle/>
          <a:p>
            <a:fld id="{D55495C3-A632-4656-8955-528440B53E08}" type="datetimeFigureOut">
              <a:rPr lang="en-US" smtClean="0"/>
              <a:t>7/4/2018</a:t>
            </a:fld>
            <a:endParaRPr lang="en-US"/>
          </a:p>
        </p:txBody>
      </p:sp>
    </p:spTree>
    <p:extLst>
      <p:ext uri="{BB962C8B-B14F-4D97-AF65-F5344CB8AC3E}">
        <p14:creationId xmlns:p14="http://schemas.microsoft.com/office/powerpoint/2010/main" val="2480898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55495C3-A632-4656-8955-528440B53E08}" type="datetimeFigureOut">
              <a:rPr lang="en-US" smtClean="0"/>
              <a:t>7/4/2018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1A44485-8610-4187-BD4D-D2E9D1161281}" type="slidenum">
              <a:rPr lang="en-US" smtClean="0"/>
              <a:t>‹#›</a:t>
            </a:fld>
            <a:endParaRPr lang="en-US"/>
          </a:p>
        </p:txBody>
      </p:sp>
    </p:spTree>
    <p:extLst>
      <p:ext uri="{BB962C8B-B14F-4D97-AF65-F5344CB8AC3E}">
        <p14:creationId xmlns:p14="http://schemas.microsoft.com/office/powerpoint/2010/main" val="2249546997"/>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 id="2147483757" r:id="rId12"/>
    <p:sldLayoutId id="2147483758" r:id="rId13"/>
    <p:sldLayoutId id="2147483759" r:id="rId14"/>
    <p:sldLayoutId id="2147483760" r:id="rId15"/>
    <p:sldLayoutId id="2147483761"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hyperlink" Target="http://www.iran/"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4146" y="658723"/>
            <a:ext cx="9144000" cy="2110234"/>
          </a:xfrm>
        </p:spPr>
        <p:txBody>
          <a:bodyPr>
            <a:normAutofit fontScale="90000"/>
          </a:bodyPr>
          <a:lstStyle/>
          <a:p>
            <a:pPr algn="ctr"/>
            <a:r>
              <a:rPr lang="fa-IR" sz="4000" dirty="0" smtClean="0">
                <a:cs typeface="B Titr" panose="00000700000000000000" pitchFamily="2" charset="-78"/>
              </a:rPr>
              <a:t>بسم الله الرحمن الرحیم </a:t>
            </a:r>
            <a:br>
              <a:rPr lang="fa-IR" sz="4000" dirty="0" smtClean="0">
                <a:cs typeface="B Titr" panose="00000700000000000000" pitchFamily="2" charset="-78"/>
              </a:rPr>
            </a:br>
            <a:r>
              <a:rPr lang="fa-IR" sz="4000" dirty="0" smtClean="0">
                <a:cs typeface="B Titr" panose="00000700000000000000" pitchFamily="2" charset="-78"/>
              </a:rPr>
              <a:t>دستاوردهای انقلاب اسلامی در حوزه ی زنان </a:t>
            </a:r>
            <a:br>
              <a:rPr lang="fa-IR" sz="4000" dirty="0" smtClean="0">
                <a:cs typeface="B Titr" panose="00000700000000000000" pitchFamily="2" charset="-78"/>
              </a:rPr>
            </a:br>
            <a:r>
              <a:rPr lang="fa-IR" sz="4000" dirty="0" smtClean="0">
                <a:cs typeface="B Titr" panose="00000700000000000000" pitchFamily="2" charset="-78"/>
              </a:rPr>
              <a:t>(با نگاهی به حوزه ی زنان قبل و بعد از انقلاب اسلامی)</a:t>
            </a:r>
            <a:endParaRPr lang="en-US" sz="4000" dirty="0">
              <a:cs typeface="B Titr" panose="00000700000000000000" pitchFamily="2" charset="-78"/>
            </a:endParaRPr>
          </a:p>
        </p:txBody>
      </p:sp>
      <p:sp>
        <p:nvSpPr>
          <p:cNvPr id="3" name="Subtitle 2"/>
          <p:cNvSpPr>
            <a:spLocks noGrp="1"/>
          </p:cNvSpPr>
          <p:nvPr>
            <p:ph type="subTitle" idx="1"/>
          </p:nvPr>
        </p:nvSpPr>
        <p:spPr>
          <a:xfrm>
            <a:off x="850005" y="3387144"/>
            <a:ext cx="8972281" cy="2614411"/>
          </a:xfrm>
        </p:spPr>
        <p:txBody>
          <a:bodyPr>
            <a:normAutofit/>
          </a:bodyPr>
          <a:lstStyle/>
          <a:p>
            <a:pPr rtl="1"/>
            <a:r>
              <a:rPr lang="fa-IR" sz="2400" b="1" dirty="0">
                <a:solidFill>
                  <a:schemeClr val="accent6"/>
                </a:solidFill>
                <a:cs typeface="0 Zar" panose="00000400000000000000" pitchFamily="2" charset="-78"/>
              </a:rPr>
              <a:t>«زن در دو مرحله مظلوم بوده است، یکی در دوران جاهلیت، و اسلام منت گذاشت بر انسان و زن را از آن مظلومیتی که داشت بیرون کشید. مورد دیگر در ایران ما، زن مظلوم شد و آن دوره شاه سابق و شاه لاحق بود.با اسم این که زن را می خواهند آزاد کنند، ظلم ها کردند به زن، زن را از آن مقام شرافت و عزّت که داشت پایین کشیدند، زن را از آن مقام معنویت که داشت، شییء کردند و به اسم آزادی، 'آزاد زنان' و 'آزاد مردان' آزادی را از زن و مرد سلب کردند و زن ها را و جوانان ما را فاسد الاخلاق کردند....» </a:t>
            </a:r>
            <a:r>
              <a:rPr lang="fa-IR" sz="2400" b="1" i="1" dirty="0">
                <a:solidFill>
                  <a:schemeClr val="accent6"/>
                </a:solidFill>
                <a:cs typeface="0 Zar" panose="00000400000000000000" pitchFamily="2" charset="-78"/>
              </a:rPr>
              <a:t>(امام خمینی (ره) صحیفه نور، جلد 6، ص </a:t>
            </a:r>
            <a:r>
              <a:rPr lang="fa-IR" sz="2400" b="1" i="1" dirty="0" smtClean="0">
                <a:solidFill>
                  <a:schemeClr val="accent6"/>
                </a:solidFill>
                <a:cs typeface="0 Zar" panose="00000400000000000000" pitchFamily="2" charset="-78"/>
              </a:rPr>
              <a:t>187-185)</a:t>
            </a:r>
            <a:endParaRPr lang="en-US" sz="2400" b="1" i="1" dirty="0" smtClean="0">
              <a:solidFill>
                <a:schemeClr val="accent6"/>
              </a:solidFill>
              <a:cs typeface="0 Zar" panose="00000400000000000000" pitchFamily="2" charset="-78"/>
            </a:endParaRPr>
          </a:p>
        </p:txBody>
      </p:sp>
    </p:spTree>
    <p:extLst>
      <p:ext uri="{BB962C8B-B14F-4D97-AF65-F5344CB8AC3E}">
        <p14:creationId xmlns:p14="http://schemas.microsoft.com/office/powerpoint/2010/main" val="19497851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7639" y="802813"/>
            <a:ext cx="8596668" cy="3880773"/>
          </a:xfrm>
        </p:spPr>
        <p:txBody>
          <a:bodyPr>
            <a:normAutofit lnSpcReduction="10000"/>
          </a:bodyPr>
          <a:lstStyle/>
          <a:p>
            <a:pPr algn="r" rtl="1"/>
            <a:r>
              <a:rPr lang="fa-IR" sz="2800" b="1" dirty="0" smtClean="0">
                <a:cs typeface="0 Zar" panose="00000400000000000000" pitchFamily="2" charset="-78"/>
              </a:rPr>
              <a:t>حوزه های علمیه خواهران</a:t>
            </a:r>
          </a:p>
          <a:p>
            <a:pPr marL="0" indent="0" algn="r" rtl="1">
              <a:buNone/>
            </a:pPr>
            <a:r>
              <a:rPr lang="fa-IR" sz="2400" dirty="0" smtClean="0">
                <a:cs typeface="0 Zar" panose="00000400000000000000" pitchFamily="2" charset="-78"/>
              </a:rPr>
              <a:t>حوزه های علمیه و مدارس علوم دینی ویژه خواهران، قبل از پیروزی </a:t>
            </a:r>
            <a:r>
              <a:rPr lang="fa-IR" sz="2400" dirty="0" smtClean="0">
                <a:cs typeface="0 Zar" panose="00000400000000000000" pitchFamily="2" charset="-78"/>
              </a:rPr>
              <a:t>انقلاب، به </a:t>
            </a:r>
            <a:r>
              <a:rPr lang="fa-IR" sz="2400" dirty="0" smtClean="0">
                <a:cs typeface="0 Zar" panose="00000400000000000000" pitchFamily="2" charset="-78"/>
              </a:rPr>
              <a:t>تعداد بسیار </a:t>
            </a:r>
            <a:r>
              <a:rPr lang="fa-IR" sz="2400" dirty="0" smtClean="0">
                <a:cs typeface="0 Zar" panose="00000400000000000000" pitchFamily="2" charset="-78"/>
              </a:rPr>
              <a:t>اندکی فعالیت می کردند؛ </a:t>
            </a:r>
            <a:r>
              <a:rPr lang="fa-IR" sz="2400" dirty="0" smtClean="0">
                <a:cs typeface="0 Zar" panose="00000400000000000000" pitchFamily="2" charset="-78"/>
              </a:rPr>
              <a:t>اما بعد از انقلاب اسلامی با عنایت ویژه ی امام خمینی(ره) زنان در حوزه های علمیه از نظر کمی و کیفی پیشرفت قابل توجهی داشتند</a:t>
            </a:r>
            <a:r>
              <a:rPr lang="fa-IR" sz="2400" dirty="0">
                <a:cs typeface="0 Zar" panose="00000400000000000000" pitchFamily="2" charset="-78"/>
              </a:rPr>
              <a:t>. </a:t>
            </a:r>
            <a:r>
              <a:rPr lang="fa-IR" sz="1600" dirty="0">
                <a:cs typeface="0 Zar" panose="00000400000000000000" pitchFamily="2" charset="-78"/>
              </a:rPr>
              <a:t>( قوی، درآمدی بر کارآمدی نظام جمهوری اسلامی ایران در قلمرو زنان، ص 227)</a:t>
            </a:r>
            <a:endParaRPr lang="fa-IR" sz="1600" dirty="0" smtClean="0">
              <a:cs typeface="0 Zar" panose="00000400000000000000" pitchFamily="2" charset="-78"/>
            </a:endParaRPr>
          </a:p>
          <a:p>
            <a:pPr marL="0" indent="0" algn="r" rtl="1">
              <a:buNone/>
            </a:pPr>
            <a:r>
              <a:rPr lang="fa-IR" sz="2400" dirty="0" smtClean="0">
                <a:cs typeface="0 Zar" panose="00000400000000000000" pitchFamily="2" charset="-78"/>
              </a:rPr>
              <a:t>در حال حاضر، 80000 طلبه زن، 58000 طلبه فعال بانو و 43700 دانش آموخته بانو حضور دارند. که این آمار در دوران قبل از انقلاب اسلامی بسیار ناچیز و انگشت شمار بوده است. هم چنین در حال حاضر </a:t>
            </a:r>
            <a:r>
              <a:rPr lang="fa-IR" sz="2400" dirty="0">
                <a:cs typeface="0 Zar" panose="00000400000000000000" pitchFamily="2" charset="-78"/>
              </a:rPr>
              <a:t>500 مدرسه علمیه ویژه بانوان طلبه در </a:t>
            </a:r>
            <a:r>
              <a:rPr lang="fa-IR" sz="2400" dirty="0" smtClean="0">
                <a:cs typeface="0 Zar" panose="00000400000000000000" pitchFamily="2" charset="-78"/>
              </a:rPr>
              <a:t>سراسر کشور وجود دارد</a:t>
            </a:r>
            <a:r>
              <a:rPr lang="fa-IR" sz="1600" dirty="0">
                <a:cs typeface="0 Zar" panose="00000400000000000000" pitchFamily="2" charset="-78"/>
              </a:rPr>
              <a:t>.(خبرگزاری ایرنا، کدخبر: </a:t>
            </a:r>
            <a:r>
              <a:rPr lang="fa-IR" sz="1600" dirty="0" smtClean="0">
                <a:cs typeface="0 Zar" panose="00000400000000000000" pitchFamily="2" charset="-78"/>
              </a:rPr>
              <a:t>82663703)</a:t>
            </a:r>
            <a:endParaRPr lang="fa-IR" sz="1600" dirty="0" smtClean="0">
              <a:cs typeface="0 Zar" panose="00000400000000000000" pitchFamily="2" charset="-78"/>
            </a:endParaRPr>
          </a:p>
          <a:p>
            <a:pPr marL="0" indent="0" algn="r" rtl="1">
              <a:buNone/>
            </a:pPr>
            <a:r>
              <a:rPr lang="fa-IR" sz="2400" dirty="0" smtClean="0">
                <a:cs typeface="0 Zar" panose="00000400000000000000" pitchFamily="2" charset="-78"/>
              </a:rPr>
              <a:t>و در حال حاضر 2700 استاد حوزوی زن، در حال فعالیت است</a:t>
            </a:r>
            <a:r>
              <a:rPr lang="fa-IR" sz="2400" dirty="0" smtClean="0">
                <a:cs typeface="0 Zar" panose="00000400000000000000" pitchFamily="2" charset="-78"/>
              </a:rPr>
              <a:t>.</a:t>
            </a:r>
            <a:endParaRPr lang="fa-IR" dirty="0" smtClean="0"/>
          </a:p>
          <a:p>
            <a:pPr marL="0" indent="0" algn="r" rtl="1">
              <a:buNone/>
            </a:pPr>
            <a:endParaRPr lang="en-US" dirty="0"/>
          </a:p>
        </p:txBody>
      </p:sp>
    </p:spTree>
    <p:extLst>
      <p:ext uri="{BB962C8B-B14F-4D97-AF65-F5344CB8AC3E}">
        <p14:creationId xmlns:p14="http://schemas.microsoft.com/office/powerpoint/2010/main" val="22582329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7182" y="628002"/>
            <a:ext cx="8596668" cy="5167491"/>
          </a:xfrm>
        </p:spPr>
        <p:txBody>
          <a:bodyPr>
            <a:normAutofit/>
          </a:bodyPr>
          <a:lstStyle/>
          <a:p>
            <a:pPr algn="r" rtl="1"/>
            <a:r>
              <a:rPr lang="fa-IR" sz="2800" b="1" dirty="0" smtClean="0">
                <a:cs typeface="0 Zar" panose="00000400000000000000" pitchFamily="2" charset="-78"/>
              </a:rPr>
              <a:t>نسبت زنان عضو هیئت علمی دانشگاه ها</a:t>
            </a:r>
          </a:p>
          <a:p>
            <a:pPr marL="0" indent="0" algn="r" rtl="1">
              <a:buNone/>
            </a:pPr>
            <a:r>
              <a:rPr lang="fa-IR" sz="2800" dirty="0">
                <a:cs typeface="0 Zar" panose="00000400000000000000" pitchFamily="2" charset="-78"/>
              </a:rPr>
              <a:t>نسبت زنان عضو هیات علمی و دانشگاه ها و مراکز آموزش عالی در سال تحصیلی 59-1355، </a:t>
            </a:r>
            <a:r>
              <a:rPr lang="fa-IR" sz="2800" dirty="0" smtClean="0">
                <a:cs typeface="0 Zar" panose="00000400000000000000" pitchFamily="2" charset="-78"/>
              </a:rPr>
              <a:t>6.13درصد </a:t>
            </a:r>
            <a:r>
              <a:rPr lang="fa-IR" sz="2800" dirty="0" smtClean="0">
                <a:cs typeface="0 Zar" panose="00000400000000000000" pitchFamily="2" charset="-78"/>
              </a:rPr>
              <a:t>بود در حالی که در حال حاضر </a:t>
            </a:r>
            <a:r>
              <a:rPr lang="fa-IR" sz="2800" dirty="0" smtClean="0">
                <a:cs typeface="0 Zar" panose="00000400000000000000" pitchFamily="2" charset="-78"/>
              </a:rPr>
              <a:t>بالغ بر </a:t>
            </a:r>
            <a:r>
              <a:rPr lang="fa-IR" sz="2800" dirty="0" smtClean="0">
                <a:cs typeface="0 Zar" panose="00000400000000000000" pitchFamily="2" charset="-78"/>
              </a:rPr>
              <a:t>20درصد از اعضای هیئت علمی در دانشگاه ها را بانوان تشکیل می دهند. </a:t>
            </a:r>
          </a:p>
          <a:p>
            <a:pPr marL="0" indent="0" algn="r" rtl="1">
              <a:buNone/>
            </a:pPr>
            <a:r>
              <a:rPr lang="fa-IR" sz="2800" dirty="0" smtClean="0">
                <a:cs typeface="0 Zar" panose="00000400000000000000" pitchFamily="2" charset="-78"/>
              </a:rPr>
              <a:t>در این زمینه هم شاهد رشد زنان بر اساس شایسته سالاری نه جنسیت محوری بوده ایم.</a:t>
            </a:r>
          </a:p>
          <a:p>
            <a:pPr marL="0" indent="0" algn="r" rtl="1">
              <a:buNone/>
            </a:pPr>
            <a:endParaRPr lang="en-US" sz="2800" dirty="0">
              <a:cs typeface="0 Zar" panose="00000400000000000000" pitchFamily="2" charset="-78"/>
            </a:endParaRPr>
          </a:p>
        </p:txBody>
      </p:sp>
      <p:pic>
        <p:nvPicPr>
          <p:cNvPr id="4" name="Picture 3"/>
          <p:cNvPicPr>
            <a:picLocks noChangeAspect="1"/>
          </p:cNvPicPr>
          <p:nvPr/>
        </p:nvPicPr>
        <p:blipFill>
          <a:blip r:embed="rId2"/>
          <a:stretch>
            <a:fillRect/>
          </a:stretch>
        </p:blipFill>
        <p:spPr>
          <a:xfrm>
            <a:off x="231821" y="3321219"/>
            <a:ext cx="9259909" cy="2331075"/>
          </a:xfrm>
          <a:prstGeom prst="rect">
            <a:avLst/>
          </a:prstGeom>
        </p:spPr>
      </p:pic>
      <p:sp>
        <p:nvSpPr>
          <p:cNvPr id="5" name="TextBox 4"/>
          <p:cNvSpPr txBox="1"/>
          <p:nvPr/>
        </p:nvSpPr>
        <p:spPr>
          <a:xfrm>
            <a:off x="587182" y="5795492"/>
            <a:ext cx="8904548" cy="861774"/>
          </a:xfrm>
          <a:prstGeom prst="rect">
            <a:avLst/>
          </a:prstGeom>
          <a:noFill/>
        </p:spPr>
        <p:txBody>
          <a:bodyPr wrap="square" rtlCol="0">
            <a:spAutoFit/>
          </a:bodyPr>
          <a:lstStyle/>
          <a:p>
            <a:pPr algn="r" rtl="1"/>
            <a:r>
              <a:rPr lang="fa-IR" sz="1600" dirty="0">
                <a:cs typeface="B Zar" panose="00000400000000000000" pitchFamily="2" charset="-78"/>
              </a:rPr>
              <a:t>منبع: سازمان پژوهشهای علمی و صنعتی ایران، 1377؛ 2، آمار آموزش عالی ایران (بخش دولتی) در سال تحصیلی 80-1379، 1380؛ 301-293و </a:t>
            </a:r>
            <a:r>
              <a:rPr lang="en-US" sz="1600" dirty="0" err="1">
                <a:cs typeface="B Zar" panose="00000400000000000000" pitchFamily="2" charset="-78"/>
              </a:rPr>
              <a:t>Shamsavary</a:t>
            </a:r>
            <a:r>
              <a:rPr lang="en-US" sz="1600" dirty="0">
                <a:cs typeface="B Zar" panose="00000400000000000000" pitchFamily="2" charset="-78"/>
              </a:rPr>
              <a:t> ,1992; </a:t>
            </a:r>
            <a:r>
              <a:rPr lang="en-US" sz="1600" dirty="0" smtClean="0">
                <a:cs typeface="B Zar" panose="00000400000000000000" pitchFamily="2" charset="-78"/>
              </a:rPr>
              <a:t>328-329</a:t>
            </a:r>
            <a:r>
              <a:rPr lang="fa-IR" sz="1600" dirty="0" smtClean="0">
                <a:cs typeface="B Zar" panose="00000400000000000000" pitchFamily="2" charset="-78"/>
              </a:rPr>
              <a:t> و </a:t>
            </a:r>
            <a:endParaRPr lang="en-US" sz="1600" dirty="0">
              <a:cs typeface="B Zar" panose="00000400000000000000" pitchFamily="2" charset="-78"/>
            </a:endParaRPr>
          </a:p>
          <a:p>
            <a:endParaRPr lang="en-US" dirty="0"/>
          </a:p>
        </p:txBody>
      </p:sp>
    </p:spTree>
    <p:extLst>
      <p:ext uri="{BB962C8B-B14F-4D97-AF65-F5344CB8AC3E}">
        <p14:creationId xmlns:p14="http://schemas.microsoft.com/office/powerpoint/2010/main" val="7986979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0213" y="463640"/>
            <a:ext cx="8596668" cy="5526207"/>
          </a:xfrm>
        </p:spPr>
        <p:txBody>
          <a:bodyPr>
            <a:normAutofit/>
          </a:bodyPr>
          <a:lstStyle/>
          <a:p>
            <a:pPr algn="r" rtl="1"/>
            <a:r>
              <a:rPr lang="fa-IR" sz="2800" dirty="0" smtClean="0">
                <a:cs typeface="0 Zar" panose="00000400000000000000" pitchFamily="2" charset="-78"/>
              </a:rPr>
              <a:t>دانشگاه ها و پژوهشگاه های ویژه زنان</a:t>
            </a:r>
          </a:p>
          <a:p>
            <a:pPr marL="0" indent="0" algn="r" rtl="1">
              <a:buNone/>
            </a:pPr>
            <a:r>
              <a:rPr lang="fa-IR" sz="2400" dirty="0" smtClean="0">
                <a:cs typeface="0 Zar" panose="00000400000000000000" pitchFamily="2" charset="-78"/>
              </a:rPr>
              <a:t>تاسیس دانشگاه ها و پژوشگاه های ویژه زنان نیز از جمله دستاورده های انقلاب اسلامی است. برخی از این دانشگاه ها و پژوهشگاه ها عبارتند از:</a:t>
            </a:r>
          </a:p>
          <a:p>
            <a:pPr marL="0" indent="0" algn="r" rtl="1">
              <a:buNone/>
            </a:pPr>
            <a:r>
              <a:rPr lang="fa-IR" sz="2400" dirty="0" smtClean="0">
                <a:cs typeface="0 Zar" panose="00000400000000000000" pitchFamily="2" charset="-78"/>
              </a:rPr>
              <a:t>دانشگاه الزهرا (که قبل از انقلاب اسلامی تاسیس شده است لیکن در دوران بعد از انقلاب اسلامی ارتقاء یافته است)- دانشگاه امام صادق (ع) پردیس خواهران- دانشگاه حضرت معصومه- دانشکده شهید مطهری-دانشکده حضرت زینب(س)، دانشگاه فنی و حرفه ای، دانشکده فنی و حرفه ای دختران تهران(دکتر شریعتی)- دانشگاه فرزانگان سمنان و ...</a:t>
            </a:r>
          </a:p>
          <a:p>
            <a:pPr marL="0" indent="0" algn="r" rtl="1">
              <a:buNone/>
            </a:pPr>
            <a:r>
              <a:rPr lang="fa-IR" sz="2400" dirty="0" smtClean="0">
                <a:cs typeface="0 Zar" panose="00000400000000000000" pitchFamily="2" charset="-78"/>
              </a:rPr>
              <a:t>تاسیس پژوهشگاه هایی از جمله: پژوهشکده زنان دانشگاه الزهرا- </a:t>
            </a:r>
            <a:r>
              <a:rPr lang="fa-IR" sz="2400" dirty="0">
                <a:cs typeface="0 Zar" panose="00000400000000000000" pitchFamily="2" charset="-78"/>
              </a:rPr>
              <a:t>گروه بررسی مسائل </a:t>
            </a:r>
            <a:r>
              <a:rPr lang="fa-IR" sz="2400" dirty="0" smtClean="0">
                <a:cs typeface="0 Zar" panose="00000400000000000000" pitchFamily="2" charset="-78"/>
              </a:rPr>
              <a:t>زنان پژوهشگاه علوم انسانی و مطالعات فرهنگی- مرکز مطالعات و تحقیقات زنان دانشگاه تهران- پژوهشکده خانواده شهید بهشتی- مرکز تحقیقات زن و خانواده و</a:t>
            </a:r>
            <a:r>
              <a:rPr lang="fa-IR" sz="1600" dirty="0" smtClean="0">
                <a:cs typeface="0 Zar" panose="00000400000000000000" pitchFamily="2" charset="-78"/>
              </a:rPr>
              <a:t>...(قوی، درآمدی بر کارآمدی نظام جمهورس اسلامی در حوزه زنان، ص 214-225)</a:t>
            </a:r>
            <a:endParaRPr lang="en-US" sz="1600" dirty="0">
              <a:cs typeface="0 Zar" panose="00000400000000000000" pitchFamily="2" charset="-78"/>
            </a:endParaRPr>
          </a:p>
        </p:txBody>
      </p:sp>
    </p:spTree>
    <p:extLst>
      <p:ext uri="{BB962C8B-B14F-4D97-AF65-F5344CB8AC3E}">
        <p14:creationId xmlns:p14="http://schemas.microsoft.com/office/powerpoint/2010/main" val="25834033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579549"/>
            <a:ext cx="8596668" cy="746975"/>
          </a:xfrm>
        </p:spPr>
        <p:txBody>
          <a:bodyPr>
            <a:normAutofit/>
          </a:bodyPr>
          <a:lstStyle/>
          <a:p>
            <a:pPr algn="r" rtl="1"/>
            <a:r>
              <a:rPr lang="fa-IR" sz="3200" b="1" dirty="0" smtClean="0">
                <a:cs typeface="B Titr" panose="00000700000000000000" pitchFamily="2" charset="-78"/>
              </a:rPr>
              <a:t>عرصه ی اجتماعی و دفاع مقدس</a:t>
            </a:r>
            <a:endParaRPr lang="en-US" sz="3200" b="1" dirty="0">
              <a:cs typeface="B Titr" panose="00000700000000000000" pitchFamily="2" charset="-78"/>
            </a:endParaRPr>
          </a:p>
        </p:txBody>
      </p:sp>
      <p:sp>
        <p:nvSpPr>
          <p:cNvPr id="3" name="Content Placeholder 2"/>
          <p:cNvSpPr>
            <a:spLocks noGrp="1"/>
          </p:cNvSpPr>
          <p:nvPr>
            <p:ph idx="1"/>
          </p:nvPr>
        </p:nvSpPr>
        <p:spPr>
          <a:xfrm>
            <a:off x="677334" y="1506829"/>
            <a:ext cx="8596668" cy="4714838"/>
          </a:xfrm>
        </p:spPr>
        <p:txBody>
          <a:bodyPr>
            <a:normAutofit/>
          </a:bodyPr>
          <a:lstStyle/>
          <a:p>
            <a:pPr algn="r" rtl="1"/>
            <a:r>
              <a:rPr lang="fa-IR" sz="3200" b="1" dirty="0" smtClean="0">
                <a:cs typeface="0 Zar" panose="00000400000000000000" pitchFamily="2" charset="-78"/>
              </a:rPr>
              <a:t>فعالیت سمن ها و نهادهای خیریه ای</a:t>
            </a:r>
          </a:p>
          <a:p>
            <a:pPr marL="0" indent="0" algn="r" rtl="1">
              <a:buNone/>
            </a:pPr>
            <a:r>
              <a:rPr lang="fa-IR" sz="2800" dirty="0" smtClean="0">
                <a:cs typeface="0 Zar" panose="00000400000000000000" pitchFamily="2" charset="-78"/>
              </a:rPr>
              <a:t>در دوران قبل از انقلاب اسلامی به دلیل محدودیت حضور اجتماعی زنان، نهاد ها و سازمان های غیر دولتی زنان انگشت شماری فعالیت داشتند. طبق اسناد موجود </a:t>
            </a:r>
            <a:r>
              <a:rPr lang="fa-IR" sz="2800" b="1" dirty="0" smtClean="0">
                <a:cs typeface="0 Zar" panose="00000400000000000000" pitchFamily="2" charset="-78"/>
              </a:rPr>
              <a:t>حدود 5 انجمن و نهاد غیر دولتی</a:t>
            </a:r>
            <a:r>
              <a:rPr lang="fa-IR" sz="2800" dirty="0" smtClean="0">
                <a:cs typeface="0 Zar" panose="00000400000000000000" pitchFamily="2" charset="-78"/>
              </a:rPr>
              <a:t> شکل گرفت که تمامی آن ها تحت مدیریت </a:t>
            </a:r>
            <a:r>
              <a:rPr lang="fa-IR" sz="2800" dirty="0">
                <a:cs typeface="0 Zar" panose="00000400000000000000" pitchFamily="2" charset="-78"/>
              </a:rPr>
              <a:t>زنان </a:t>
            </a:r>
            <a:r>
              <a:rPr lang="fa-IR" sz="2800" dirty="0" smtClean="0">
                <a:cs typeface="0 Zar" panose="00000400000000000000" pitchFamily="2" charset="-78"/>
              </a:rPr>
              <a:t>دربار و اشرف بود. اما بعد از انقلاب اسلامی زنان نهادهای زیادی را با رویکرد های فرهنگی و تربیتی، کارآفرینی، خیریه ای و حتی پژوهشی راه اندازی کرده اند که در حال حاضر تعداد آن ها به هزاران کانون و نهاد غیر دولتی می رسد. حضور زنان در نهادهای خیریه ای و غیر دولتی از تاثیرگذارترین عرصه های حضور اجتماعی بانوان محسوب می شود. </a:t>
            </a:r>
            <a:r>
              <a:rPr lang="fa-IR" sz="1600" dirty="0" smtClean="0">
                <a:cs typeface="0 Zar" panose="00000400000000000000" pitchFamily="2" charset="-78"/>
              </a:rPr>
              <a:t>(قوی، درآمدی بر کارآمدی نظام جمهوری اسلامی در لمرو زنان، ص 147-151)</a:t>
            </a:r>
            <a:endParaRPr lang="fa-IR" sz="1600" b="1" dirty="0" smtClean="0">
              <a:cs typeface="0 Zar" panose="00000400000000000000" pitchFamily="2" charset="-78"/>
            </a:endParaRPr>
          </a:p>
          <a:p>
            <a:pPr marL="0" indent="0" algn="r" rtl="1">
              <a:buNone/>
            </a:pPr>
            <a:endParaRPr lang="fa-IR" sz="2800" dirty="0" smtClean="0">
              <a:cs typeface="0 Zar" panose="00000400000000000000" pitchFamily="2" charset="-78"/>
            </a:endParaRPr>
          </a:p>
          <a:p>
            <a:pPr marL="0" indent="0" algn="r" rtl="1">
              <a:buNone/>
            </a:pPr>
            <a:endParaRPr lang="en-US" sz="2800" dirty="0">
              <a:cs typeface="0 Zar" panose="00000400000000000000" pitchFamily="2" charset="-78"/>
            </a:endParaRPr>
          </a:p>
        </p:txBody>
      </p:sp>
    </p:spTree>
    <p:extLst>
      <p:ext uri="{BB962C8B-B14F-4D97-AF65-F5344CB8AC3E}">
        <p14:creationId xmlns:p14="http://schemas.microsoft.com/office/powerpoint/2010/main" val="27056154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3640" y="334851"/>
            <a:ext cx="8139448" cy="5988675"/>
          </a:xfrm>
        </p:spPr>
      </p:pic>
      <p:sp>
        <p:nvSpPr>
          <p:cNvPr id="2" name="TextBox 1"/>
          <p:cNvSpPr txBox="1"/>
          <p:nvPr/>
        </p:nvSpPr>
        <p:spPr>
          <a:xfrm>
            <a:off x="1236371" y="6233374"/>
            <a:ext cx="7006107" cy="461665"/>
          </a:xfrm>
          <a:prstGeom prst="rect">
            <a:avLst/>
          </a:prstGeom>
          <a:noFill/>
        </p:spPr>
        <p:txBody>
          <a:bodyPr wrap="square" rtlCol="0">
            <a:spAutoFit/>
          </a:bodyPr>
          <a:lstStyle/>
          <a:p>
            <a:pPr algn="r" rtl="1"/>
            <a:r>
              <a:rPr lang="fa-IR" sz="1200" dirty="0"/>
              <a:t>اكرم </a:t>
            </a:r>
            <a:r>
              <a:rPr lang="fa-IR" sz="1200" dirty="0" smtClean="0"/>
              <a:t>باجلان،»بررسي </a:t>
            </a:r>
            <a:r>
              <a:rPr lang="fa-IR" sz="1200" dirty="0"/>
              <a:t>عملكرد امور زنان و خانواده </a:t>
            </a:r>
            <a:r>
              <a:rPr lang="fa-IR" sz="1200" dirty="0" smtClean="0"/>
              <a:t>در </a:t>
            </a:r>
            <a:r>
              <a:rPr lang="fa-IR" sz="1200" dirty="0"/>
              <a:t>رابطه با سازمانهاي مردمنهاد زنان و خانواده </a:t>
            </a:r>
            <a:r>
              <a:rPr lang="fa-IR" sz="1200" dirty="0" smtClean="0"/>
              <a:t>«مركز پژوهشهاي </a:t>
            </a:r>
            <a:r>
              <a:rPr lang="fa-IR" sz="1200" dirty="0"/>
              <a:t>مجلس، شماره </a:t>
            </a:r>
            <a:r>
              <a:rPr lang="fa-IR" sz="1200" dirty="0" smtClean="0"/>
              <a:t>مسلسل:13270 </a:t>
            </a:r>
            <a:r>
              <a:rPr lang="fa-IR" sz="1200" dirty="0"/>
              <a:t>آبانماه </a:t>
            </a:r>
            <a:r>
              <a:rPr lang="fa-IR" sz="1200" dirty="0" smtClean="0"/>
              <a:t>1392 : 13</a:t>
            </a:r>
            <a:endParaRPr lang="en-US" sz="1200" dirty="0"/>
          </a:p>
        </p:txBody>
      </p:sp>
    </p:spTree>
    <p:extLst>
      <p:ext uri="{BB962C8B-B14F-4D97-AF65-F5344CB8AC3E}">
        <p14:creationId xmlns:p14="http://schemas.microsoft.com/office/powerpoint/2010/main" val="20593062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2" y="656822"/>
            <a:ext cx="8912180" cy="5653825"/>
          </a:xfrm>
        </p:spPr>
        <p:txBody>
          <a:bodyPr>
            <a:normAutofit/>
          </a:bodyPr>
          <a:lstStyle/>
          <a:p>
            <a:pPr algn="r" rtl="1"/>
            <a:r>
              <a:rPr lang="fa-IR" sz="3200" b="1" dirty="0" smtClean="0">
                <a:cs typeface="0 Zar" panose="00000400000000000000" pitchFamily="2" charset="-78"/>
              </a:rPr>
              <a:t>ورزش بانوان</a:t>
            </a:r>
          </a:p>
          <a:p>
            <a:pPr marL="0" indent="0" algn="r" rtl="1">
              <a:buNone/>
            </a:pPr>
            <a:r>
              <a:rPr lang="fa-IR" sz="2600" dirty="0" smtClean="0">
                <a:cs typeface="0 Zar" panose="00000400000000000000" pitchFamily="2" charset="-78"/>
              </a:rPr>
              <a:t>در دوران قبل از انقلاب اسلامی ورزش بانوان به صورت رسمی و ملی جایگاهی در میان سیاست ها و اقدامات رژیم پهلوی نداشت. لیکن در ابتدای دهه ی 60 با تشکیل کمیته ی ورزش بانوان، فعالیت های ورزشی زنان آغاز شد و دستاوردهای زیادی را کسب کردند.</a:t>
            </a:r>
          </a:p>
          <a:p>
            <a:pPr marL="0" indent="0" algn="r" rtl="1">
              <a:buNone/>
            </a:pPr>
            <a:endParaRPr lang="en-US" sz="2800" dirty="0">
              <a:cs typeface="0 Zar" panose="00000400000000000000" pitchFamily="2" charset="-78"/>
            </a:endParaRPr>
          </a:p>
        </p:txBody>
      </p:sp>
      <p:pic>
        <p:nvPicPr>
          <p:cNvPr id="2" name="Picture 1"/>
          <p:cNvPicPr>
            <a:picLocks noChangeAspect="1"/>
          </p:cNvPicPr>
          <p:nvPr/>
        </p:nvPicPr>
        <p:blipFill>
          <a:blip r:embed="rId2"/>
          <a:stretch>
            <a:fillRect/>
          </a:stretch>
        </p:blipFill>
        <p:spPr>
          <a:xfrm>
            <a:off x="437882" y="2962140"/>
            <a:ext cx="9002332" cy="3528811"/>
          </a:xfrm>
          <a:prstGeom prst="rect">
            <a:avLst/>
          </a:prstGeom>
        </p:spPr>
      </p:pic>
    </p:spTree>
    <p:extLst>
      <p:ext uri="{BB962C8B-B14F-4D97-AF65-F5344CB8AC3E}">
        <p14:creationId xmlns:p14="http://schemas.microsoft.com/office/powerpoint/2010/main" val="15720145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37883"/>
            <a:ext cx="8596668" cy="5603480"/>
          </a:xfrm>
        </p:spPr>
        <p:txBody>
          <a:bodyPr>
            <a:normAutofit/>
          </a:bodyPr>
          <a:lstStyle/>
          <a:p>
            <a:pPr marL="0" indent="0" algn="r" rtl="1">
              <a:buNone/>
            </a:pPr>
            <a:r>
              <a:rPr lang="fa-IR" sz="2600" dirty="0" smtClean="0">
                <a:cs typeface="0 Zar" panose="00000400000000000000" pitchFamily="2" charset="-78"/>
              </a:rPr>
              <a:t>در دوران پس از انقلاب اسلامی زنان در زمینه ی مسابقات بین المللی نیز موفقیت زیادی کسب کردند. جدول زیر بیانگر فعالیت ورزش بانوان قبل و بعد از انقلاب اسلامی است.</a:t>
            </a:r>
          </a:p>
          <a:p>
            <a:pPr marL="0" indent="0" algn="r" rtl="1">
              <a:buNone/>
            </a:pPr>
            <a:endParaRPr lang="en-US" sz="2800" dirty="0">
              <a:cs typeface="0 Zar" panose="00000400000000000000" pitchFamily="2" charset="-78"/>
            </a:endParaRPr>
          </a:p>
        </p:txBody>
      </p:sp>
      <p:sp>
        <p:nvSpPr>
          <p:cNvPr id="2" name="TextBox 1"/>
          <p:cNvSpPr txBox="1"/>
          <p:nvPr/>
        </p:nvSpPr>
        <p:spPr>
          <a:xfrm>
            <a:off x="1596980" y="5576551"/>
            <a:ext cx="7830355" cy="369332"/>
          </a:xfrm>
          <a:prstGeom prst="rect">
            <a:avLst/>
          </a:prstGeom>
          <a:noFill/>
        </p:spPr>
        <p:txBody>
          <a:bodyPr wrap="square" rtlCol="0">
            <a:spAutoFit/>
          </a:bodyPr>
          <a:lstStyle/>
          <a:p>
            <a:pPr algn="r" rtl="1"/>
            <a:r>
              <a:rPr lang="fa-IR" dirty="0" smtClean="0">
                <a:cs typeface="B Zar" panose="00000400000000000000" pitchFamily="2" charset="-78"/>
              </a:rPr>
              <a:t>منبع: فدراسیون معلولین و جانبازان</a:t>
            </a:r>
            <a:endParaRPr lang="en-US" dirty="0">
              <a:cs typeface="B Zar" panose="00000400000000000000" pitchFamily="2" charset="-78"/>
            </a:endParaRPr>
          </a:p>
        </p:txBody>
      </p:sp>
    </p:spTree>
    <p:extLst>
      <p:ext uri="{BB962C8B-B14F-4D97-AF65-F5344CB8AC3E}">
        <p14:creationId xmlns:p14="http://schemas.microsoft.com/office/powerpoint/2010/main" val="42697122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7487" y="769672"/>
            <a:ext cx="8596668" cy="4832639"/>
          </a:xfrm>
        </p:spPr>
        <p:txBody>
          <a:bodyPr>
            <a:normAutofit/>
          </a:bodyPr>
          <a:lstStyle/>
          <a:p>
            <a:pPr algn="r" rtl="1">
              <a:buFontTx/>
              <a:buChar char="-"/>
            </a:pPr>
            <a:r>
              <a:rPr lang="fa-IR" sz="2800" b="1" dirty="0" smtClean="0">
                <a:cs typeface="0 Zar" panose="00000400000000000000" pitchFamily="2" charset="-78"/>
              </a:rPr>
              <a:t>بسیج زنان</a:t>
            </a:r>
          </a:p>
          <a:p>
            <a:pPr marL="0" indent="0" algn="just" rtl="1">
              <a:buNone/>
            </a:pPr>
            <a:r>
              <a:rPr lang="en-US" sz="2600" dirty="0" smtClean="0">
                <a:cs typeface="0 Zar" panose="00000400000000000000" pitchFamily="2" charset="-78"/>
              </a:rPr>
              <a:t>    </a:t>
            </a:r>
            <a:r>
              <a:rPr lang="fa-IR" sz="2600" dirty="0" smtClean="0">
                <a:cs typeface="0 Zar" panose="00000400000000000000" pitchFamily="2" charset="-78"/>
              </a:rPr>
              <a:t>سازمان بسیج زنان به عنوان گسترده ترین تشکل قانونمند جامعه زنان ایران اسلامی، یکی از بزرگترین عرصه های حضور اجتماعی زنان در دوران بعد از انقلاب اسلامی است.</a:t>
            </a:r>
            <a:endParaRPr lang="en-US" sz="2600" dirty="0" smtClean="0">
              <a:cs typeface="0 Zar" panose="00000400000000000000" pitchFamily="2" charset="-78"/>
            </a:endParaRPr>
          </a:p>
          <a:p>
            <a:pPr marL="0" indent="0" algn="just" rtl="1">
              <a:buNone/>
            </a:pPr>
            <a:r>
              <a:rPr lang="fa-IR" sz="2600" dirty="0" smtClean="0">
                <a:cs typeface="0 Zar" panose="00000400000000000000" pitchFamily="2" charset="-78"/>
              </a:rPr>
              <a:t>در حال حاضر این نهاد به عنوان بزرگترین تشکل زنانه جهان، بالغ بر </a:t>
            </a:r>
            <a:r>
              <a:rPr lang="fa-IR" sz="2600" dirty="0">
                <a:cs typeface="0 Zar" panose="00000400000000000000" pitchFamily="2" charset="-78"/>
              </a:rPr>
              <a:t>9</a:t>
            </a:r>
            <a:r>
              <a:rPr lang="fa-IR" sz="2600" dirty="0" smtClean="0">
                <a:cs typeface="0 Zar" panose="00000400000000000000" pitchFamily="2" charset="-78"/>
              </a:rPr>
              <a:t>میلیون نفر عضو دارد و در </a:t>
            </a:r>
            <a:r>
              <a:rPr lang="fa-IR" sz="2600" dirty="0" smtClean="0">
                <a:cs typeface="0 Zar" panose="00000400000000000000" pitchFamily="2" charset="-78"/>
              </a:rPr>
              <a:t>16 </a:t>
            </a:r>
            <a:r>
              <a:rPr lang="fa-IR" sz="2600" dirty="0" smtClean="0">
                <a:cs typeface="0 Zar" panose="00000400000000000000" pitchFamily="2" charset="-78"/>
              </a:rPr>
              <a:t>هزار پایگاه مشغول به فعالیت است. این تشکل به فعالیت های خود در زمینه ی الگو سازی و گفتمان سازی زن مسلمان ایرانی در حوزه های مختلف می پردازد</a:t>
            </a:r>
            <a:r>
              <a:rPr lang="fa-IR" sz="1600" dirty="0">
                <a:cs typeface="0 Zar" panose="00000400000000000000" pitchFamily="2" charset="-78"/>
              </a:rPr>
              <a:t>.(خبرگزاری ایرنا، کدخبر: </a:t>
            </a:r>
            <a:r>
              <a:rPr lang="fa-IR" sz="1600" dirty="0" smtClean="0">
                <a:cs typeface="0 Zar" panose="00000400000000000000" pitchFamily="2" charset="-78"/>
              </a:rPr>
              <a:t>81390959)</a:t>
            </a:r>
            <a:endParaRPr lang="en-US" sz="1600" dirty="0">
              <a:cs typeface="0 Zar" panose="00000400000000000000" pitchFamily="2" charset="-78"/>
            </a:endParaRPr>
          </a:p>
        </p:txBody>
      </p:sp>
    </p:spTree>
    <p:extLst>
      <p:ext uri="{BB962C8B-B14F-4D97-AF65-F5344CB8AC3E}">
        <p14:creationId xmlns:p14="http://schemas.microsoft.com/office/powerpoint/2010/main" val="13344276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910" y="115909"/>
            <a:ext cx="11822805" cy="6568226"/>
          </a:xfrm>
        </p:spPr>
        <p:txBody>
          <a:bodyPr>
            <a:normAutofit/>
          </a:bodyPr>
          <a:lstStyle/>
          <a:p>
            <a:pPr algn="r" rtl="1"/>
            <a:r>
              <a:rPr lang="fa-IR" sz="2800" b="1" dirty="0" smtClean="0">
                <a:cs typeface="0 Zar" panose="00000400000000000000" pitchFamily="2" charset="-78"/>
              </a:rPr>
              <a:t>مشارکت زنان در دوان دفاع مقدس</a:t>
            </a:r>
          </a:p>
          <a:p>
            <a:pPr marL="0" indent="0" algn="r" rtl="1">
              <a:buNone/>
            </a:pPr>
            <a:r>
              <a:rPr lang="fa-IR" sz="2400" dirty="0" smtClean="0">
                <a:cs typeface="0 Zar" panose="00000400000000000000" pitchFamily="2" charset="-78"/>
              </a:rPr>
              <a:t>رهبر </a:t>
            </a:r>
            <a:r>
              <a:rPr lang="fa-IR" sz="2400" dirty="0">
                <a:cs typeface="0 Zar" panose="00000400000000000000" pitchFamily="2" charset="-78"/>
              </a:rPr>
              <a:t>معظم انقلاب حضرت آیت ا... خامنه­ </a:t>
            </a:r>
            <a:r>
              <a:rPr lang="fa-IR" sz="2400" dirty="0" smtClean="0">
                <a:cs typeface="0 Zar" panose="00000400000000000000" pitchFamily="2" charset="-78"/>
              </a:rPr>
              <a:t>ای(مدظله العالی) درباره </a:t>
            </a:r>
            <a:r>
              <a:rPr lang="fa-IR" sz="2400" dirty="0">
                <a:cs typeface="0 Zar" panose="00000400000000000000" pitchFamily="2" charset="-78"/>
              </a:rPr>
              <a:t>نقش زنان در دفاع مقدس می­ فرمایند: «اگر زنان حماسة جنگ را نمی سرودند و در خانه­ ها جنگ را به عنوان یک ارزش تلقی نمی­ کردند ، مردان اراده و انگیزة رفتن به جنگ را پیدا نمی­ کردند و خیل عظیم بسیجی­ ها به سمت جبهه روانه نمی </a:t>
            </a:r>
            <a:r>
              <a:rPr lang="fa-IR" sz="2400" dirty="0" smtClean="0">
                <a:cs typeface="0 Zar" panose="00000400000000000000" pitchFamily="2" charset="-78"/>
              </a:rPr>
              <a:t>شدند».</a:t>
            </a:r>
          </a:p>
          <a:p>
            <a:pPr marL="0" indent="0" algn="r" rtl="1">
              <a:buNone/>
            </a:pPr>
            <a:r>
              <a:rPr lang="fa-IR" sz="2400" dirty="0">
                <a:cs typeface="0 Zar" panose="00000400000000000000" pitchFamily="2" charset="-78"/>
              </a:rPr>
              <a:t>فعالیت­ های ‌نظامی‌، پشتیبانی ‌و تدارکاتی‌، فرهنگی‌، امدادی ‌و درمانی ‌و ... از جمله ‌زمینه‌های‌ مشارکتی ‌زنان ‌در دفاع‌ مقدس </a:t>
            </a:r>
            <a:r>
              <a:rPr lang="fa-IR" sz="2400" dirty="0" smtClean="0">
                <a:cs typeface="0 Zar" panose="00000400000000000000" pitchFamily="2" charset="-78"/>
              </a:rPr>
              <a:t>‌است. و این موضوع نشان دهنده ی نقش پذیری و نقش آفرینی زنان در عرصه های اجتماعی است.</a:t>
            </a:r>
          </a:p>
          <a:p>
            <a:pPr marL="0" indent="0" algn="r" rtl="1">
              <a:buNone/>
            </a:pPr>
            <a:r>
              <a:rPr lang="fa-IR" sz="2400" dirty="0">
                <a:cs typeface="0 Zar" panose="00000400000000000000" pitchFamily="2" charset="-78"/>
              </a:rPr>
              <a:t>بر اساس آمار تهیه شده از فهرست شهدای جنگ تحمیلی زنان قهرمان ایران </a:t>
            </a:r>
            <a:r>
              <a:rPr lang="fa-IR" sz="2400" b="1" dirty="0">
                <a:cs typeface="0 Zar" panose="00000400000000000000" pitchFamily="2" charset="-78"/>
              </a:rPr>
              <a:t>۶ هزار و۴۲۸ نفر شهیده </a:t>
            </a:r>
            <a:r>
              <a:rPr lang="fa-IR" sz="2400" dirty="0">
                <a:cs typeface="0 Zar" panose="00000400000000000000" pitchFamily="2" charset="-78"/>
              </a:rPr>
              <a:t>در طول سال­های دفاع مقدس تقدیم اسلام </a:t>
            </a:r>
            <a:r>
              <a:rPr lang="fa-IR" sz="2400" dirty="0" smtClean="0">
                <a:cs typeface="0 Zar" panose="00000400000000000000" pitchFamily="2" charset="-78"/>
              </a:rPr>
              <a:t>کردند.</a:t>
            </a:r>
            <a:endParaRPr lang="fa-IR" sz="2400" dirty="0">
              <a:cs typeface="0 Zar" panose="00000400000000000000" pitchFamily="2" charset="-78"/>
            </a:endParaRPr>
          </a:p>
          <a:p>
            <a:pPr marL="0" indent="0" algn="r" rtl="1">
              <a:buNone/>
            </a:pPr>
            <a:r>
              <a:rPr lang="fa-IR" sz="2400" dirty="0" smtClean="0">
                <a:cs typeface="0 Zar" panose="00000400000000000000" pitchFamily="2" charset="-78"/>
              </a:rPr>
              <a:t>هم چنین </a:t>
            </a:r>
            <a:r>
              <a:rPr lang="fa-IR" sz="2400" b="1" dirty="0">
                <a:cs typeface="0 Zar" panose="00000400000000000000" pitchFamily="2" charset="-78"/>
              </a:rPr>
              <a:t>تعداد کل جانبازان زن </a:t>
            </a:r>
            <a:r>
              <a:rPr lang="fa-IR" sz="2400" dirty="0">
                <a:cs typeface="0 Zar" panose="00000400000000000000" pitchFamily="2" charset="-78"/>
              </a:rPr>
              <a:t>۵ هزار و ۷۳۵ نفر است که از این تعداد ۳ هزار و 75 نفر بالای ۲۵درصد جانبازی دارند</a:t>
            </a:r>
            <a:r>
              <a:rPr lang="fa-IR" sz="2400" dirty="0" smtClean="0">
                <a:cs typeface="0 Zar" panose="00000400000000000000" pitchFamily="2" charset="-78"/>
              </a:rPr>
              <a:t>.</a:t>
            </a:r>
            <a:endParaRPr lang="fa-IR" sz="2400" dirty="0">
              <a:cs typeface="0 Zar" panose="00000400000000000000" pitchFamily="2" charset="-78"/>
            </a:endParaRPr>
          </a:p>
          <a:p>
            <a:pPr marL="0" indent="0" algn="r" rtl="1">
              <a:buNone/>
            </a:pPr>
            <a:r>
              <a:rPr lang="fa-IR" sz="2400" dirty="0">
                <a:cs typeface="0 Zar" panose="00000400000000000000" pitchFamily="2" charset="-78"/>
              </a:rPr>
              <a:t>درباره تعداد اسرای زن جنگ تحمیلی، آمار روشنی منتشر نشده، اما در برخی منابع از رقم </a:t>
            </a:r>
            <a:r>
              <a:rPr lang="fa-IR" sz="2400" b="1" dirty="0">
                <a:cs typeface="0 Zar" panose="00000400000000000000" pitchFamily="2" charset="-78"/>
              </a:rPr>
              <a:t>171 اسیر زن </a:t>
            </a:r>
            <a:r>
              <a:rPr lang="fa-IR" sz="2400" dirty="0">
                <a:cs typeface="0 Zar" panose="00000400000000000000" pitchFamily="2" charset="-78"/>
              </a:rPr>
              <a:t>در طول جنگ هشت ساله گفته شده است. همچنین در طول۸ سال دفاع مقدس۲۲ هزار 808 امدادگر و۲ هزار و 276 پزشک زن به جبهه‌ها اعزام شدند</a:t>
            </a:r>
            <a:r>
              <a:rPr lang="fa-IR" sz="2400" dirty="0" smtClean="0">
                <a:cs typeface="0 Zar" panose="00000400000000000000" pitchFamily="2" charset="-78"/>
              </a:rPr>
              <a:t>.</a:t>
            </a:r>
            <a:endParaRPr lang="fa-IR" sz="2400" dirty="0">
              <a:cs typeface="0 Zar" panose="00000400000000000000" pitchFamily="2" charset="-78"/>
            </a:endParaRPr>
          </a:p>
          <a:p>
            <a:pPr marL="0" indent="0" algn="r" rtl="1">
              <a:buNone/>
            </a:pPr>
            <a:r>
              <a:rPr lang="fa-IR" sz="2400" dirty="0" smtClean="0">
                <a:cs typeface="0 Zar" panose="00000400000000000000" pitchFamily="2" charset="-78"/>
              </a:rPr>
              <a:t>اما در کنار نقش مستقیم زنان در دوران دفاع مقدس نقش آفرینی غیر مستقیم آن ها در جایگاه مادر و همسر شهید نیز ستودنی است. </a:t>
            </a:r>
            <a:r>
              <a:rPr lang="fa-IR" sz="1600" dirty="0">
                <a:cs typeface="0 Zar" panose="00000400000000000000" pitchFamily="2" charset="-78"/>
              </a:rPr>
              <a:t>(پژوهش خبری صدا و سیما، خبرگزاری صداو سیما، کد خبر: </a:t>
            </a:r>
            <a:r>
              <a:rPr lang="fa-IR" sz="1600" dirty="0" smtClean="0">
                <a:cs typeface="0 Zar" panose="00000400000000000000" pitchFamily="2" charset="-78"/>
              </a:rPr>
              <a:t>۱۲۹۶۷۶۶)</a:t>
            </a:r>
            <a:endParaRPr lang="en-US" sz="1600" dirty="0">
              <a:cs typeface="0 Zar" panose="00000400000000000000" pitchFamily="2" charset="-78"/>
            </a:endParaRPr>
          </a:p>
        </p:txBody>
      </p:sp>
    </p:spTree>
    <p:extLst>
      <p:ext uri="{BB962C8B-B14F-4D97-AF65-F5344CB8AC3E}">
        <p14:creationId xmlns:p14="http://schemas.microsoft.com/office/powerpoint/2010/main" val="13388133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90659"/>
            <a:ext cx="8596668" cy="819955"/>
          </a:xfrm>
        </p:spPr>
        <p:txBody>
          <a:bodyPr>
            <a:normAutofit/>
          </a:bodyPr>
          <a:lstStyle/>
          <a:p>
            <a:pPr algn="r" rtl="1"/>
            <a:r>
              <a:rPr lang="fa-IR" sz="3200" dirty="0" smtClean="0">
                <a:cs typeface="B Titr" panose="00000700000000000000" pitchFamily="2" charset="-78"/>
              </a:rPr>
              <a:t>بهداشت و سلامت</a:t>
            </a:r>
            <a:endParaRPr lang="en-US" sz="3200" dirty="0">
              <a:cs typeface="B Titr" panose="00000700000000000000" pitchFamily="2" charset="-78"/>
            </a:endParaRPr>
          </a:p>
        </p:txBody>
      </p:sp>
      <p:sp>
        <p:nvSpPr>
          <p:cNvPr id="3" name="Content Placeholder 2"/>
          <p:cNvSpPr>
            <a:spLocks noGrp="1"/>
          </p:cNvSpPr>
          <p:nvPr>
            <p:ph idx="1"/>
          </p:nvPr>
        </p:nvSpPr>
        <p:spPr>
          <a:xfrm>
            <a:off x="677334" y="1493950"/>
            <a:ext cx="8596668" cy="3721994"/>
          </a:xfrm>
        </p:spPr>
        <p:txBody>
          <a:bodyPr>
            <a:normAutofit/>
          </a:bodyPr>
          <a:lstStyle/>
          <a:p>
            <a:pPr marL="0" indent="0" algn="r" rtl="1">
              <a:buNone/>
            </a:pPr>
            <a:r>
              <a:rPr lang="fa-IR" sz="2400" b="1" dirty="0" smtClean="0">
                <a:cs typeface="0 Zar" panose="00000400000000000000" pitchFamily="2" charset="-78"/>
              </a:rPr>
              <a:t>در عرصه ی سلامت و بهداشت در دوران بعد از انقلاب اسلامی در زمینه افزایش بهداشت فردی، کاهش مرگ و میر مادران و نوزادان پیشرفت زیادی داشته است.</a:t>
            </a:r>
          </a:p>
          <a:p>
            <a:pPr marL="0" indent="0" algn="r" rtl="1">
              <a:buNone/>
            </a:pPr>
            <a:r>
              <a:rPr lang="fa-IR" sz="2400" b="1" dirty="0" smtClean="0">
                <a:cs typeface="0 Zar" panose="00000400000000000000" pitchFamily="2" charset="-78"/>
              </a:rPr>
              <a:t>هم چنین افزایش تعداد متخصصین زنان باعث افزایش سلامت و رفاه حال زنان در دوران پس از انقلاب اسلامی شده است.</a:t>
            </a:r>
          </a:p>
          <a:p>
            <a:pPr marL="0" indent="0" algn="r" rtl="1">
              <a:buNone/>
            </a:pPr>
            <a:r>
              <a:rPr lang="fa-IR" sz="2400" b="1" dirty="0" smtClean="0">
                <a:cs typeface="0 Zar" panose="00000400000000000000" pitchFamily="2" charset="-78"/>
              </a:rPr>
              <a:t> و توجه به حمایت های پس از دوران بارداری نیز از دستاوردهای نظام در زمینه ی بهداشتی زنان است.</a:t>
            </a:r>
          </a:p>
        </p:txBody>
      </p:sp>
    </p:spTree>
    <p:extLst>
      <p:ext uri="{BB962C8B-B14F-4D97-AF65-F5344CB8AC3E}">
        <p14:creationId xmlns:p14="http://schemas.microsoft.com/office/powerpoint/2010/main" val="19764371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2488" y="1841679"/>
            <a:ext cx="8596668" cy="2472743"/>
          </a:xfrm>
        </p:spPr>
        <p:txBody>
          <a:bodyPr>
            <a:normAutofit/>
          </a:bodyPr>
          <a:lstStyle/>
          <a:p>
            <a:pPr algn="ctr"/>
            <a:r>
              <a:rPr lang="fa-IR" sz="4000" dirty="0" smtClean="0">
                <a:cs typeface="B Titr" panose="00000700000000000000" pitchFamily="2" charset="-78"/>
              </a:rPr>
              <a:t>زن در نگاه رژیم پهلوی و انقلاب اسلامی</a:t>
            </a:r>
            <a:r>
              <a:rPr lang="fa-IR" dirty="0" smtClean="0">
                <a:cs typeface="B Titr" panose="00000700000000000000" pitchFamily="2" charset="-78"/>
              </a:rPr>
              <a:t/>
            </a:r>
            <a:br>
              <a:rPr lang="fa-IR" dirty="0" smtClean="0">
                <a:cs typeface="B Titr" panose="00000700000000000000" pitchFamily="2" charset="-78"/>
              </a:rPr>
            </a:br>
            <a:r>
              <a:rPr lang="fa-IR" dirty="0" smtClean="0">
                <a:cs typeface="B Titr" panose="00000700000000000000" pitchFamily="2" charset="-78"/>
              </a:rPr>
              <a:t/>
            </a:r>
            <a:br>
              <a:rPr lang="fa-IR" dirty="0" smtClean="0">
                <a:cs typeface="B Titr" panose="00000700000000000000" pitchFamily="2" charset="-78"/>
              </a:rPr>
            </a:br>
            <a:r>
              <a:rPr lang="fa-IR" sz="2800" dirty="0" smtClean="0">
                <a:cs typeface="0 Zar" panose="00000400000000000000" pitchFamily="2" charset="-78"/>
              </a:rPr>
              <a:t>(نگاهی بر نظر محمدرضا پهلوی و امام خمینی (ره))</a:t>
            </a:r>
            <a:endParaRPr lang="en-US" dirty="0">
              <a:cs typeface="0 Zar" panose="00000400000000000000" pitchFamily="2" charset="-78"/>
            </a:endParaRPr>
          </a:p>
        </p:txBody>
      </p:sp>
    </p:spTree>
    <p:extLst>
      <p:ext uri="{BB962C8B-B14F-4D97-AF65-F5344CB8AC3E}">
        <p14:creationId xmlns:p14="http://schemas.microsoft.com/office/powerpoint/2010/main" val="310690911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18187"/>
            <a:ext cx="8596668" cy="5423176"/>
          </a:xfrm>
        </p:spPr>
        <p:txBody>
          <a:bodyPr/>
          <a:lstStyle/>
          <a:p>
            <a:pPr algn="r" rtl="1"/>
            <a:r>
              <a:rPr lang="fa-IR" sz="2800" b="1" dirty="0">
                <a:cs typeface="0 Zar" panose="00000400000000000000" pitchFamily="2" charset="-78"/>
              </a:rPr>
              <a:t>امید به زندگی </a:t>
            </a:r>
          </a:p>
          <a:p>
            <a:pPr marL="0" indent="0" algn="r" rtl="1">
              <a:buNone/>
            </a:pPr>
            <a:r>
              <a:rPr lang="fa-IR" sz="2600" dirty="0" smtClean="0">
                <a:cs typeface="0 Zar" panose="00000400000000000000" pitchFamily="2" charset="-78"/>
              </a:rPr>
              <a:t>یعنی </a:t>
            </a:r>
            <a:r>
              <a:rPr lang="fa-IR" sz="2600" dirty="0">
                <a:cs typeface="0 Zar" panose="00000400000000000000" pitchFamily="2" charset="-78"/>
              </a:rPr>
              <a:t>میانگین سال‌هایی که انتظار می‌رود یک </a:t>
            </a:r>
            <a:r>
              <a:rPr lang="fa-IR" sz="2600" dirty="0" smtClean="0">
                <a:cs typeface="0 Zar" panose="00000400000000000000" pitchFamily="2" charset="-78"/>
              </a:rPr>
              <a:t>فرد </a:t>
            </a:r>
            <a:r>
              <a:rPr lang="fa-IR" sz="2600" dirty="0">
                <a:cs typeface="0 Zar" panose="00000400000000000000" pitchFamily="2" charset="-78"/>
              </a:rPr>
              <a:t>زنده بماند، در سال‌های قبل از انقلاب ۵۴ سال بوده و حتی در دهه ۴۰ شمسی بین ۴۵ تا ۵۰ سال هم رسیده است، اما هم اکنون امید به زندگی زنان ایرانی ۷۸.۴ سال </a:t>
            </a:r>
            <a:r>
              <a:rPr lang="fa-IR" sz="2600" dirty="0" smtClean="0">
                <a:cs typeface="0 Zar" panose="00000400000000000000" pitchFamily="2" charset="-78"/>
              </a:rPr>
              <a:t>است</a:t>
            </a:r>
            <a:r>
              <a:rPr lang="fa-IR" sz="2600" dirty="0" smtClean="0">
                <a:cs typeface="0 Zar" panose="00000400000000000000" pitchFamily="2" charset="-78"/>
              </a:rPr>
              <a:t>.(</a:t>
            </a:r>
            <a:r>
              <a:rPr lang="en-US" sz="1600" dirty="0" smtClean="0">
                <a:cs typeface="0 Zar" panose="00000400000000000000" pitchFamily="2" charset="-78"/>
                <a:hlinkClick r:id="rId2"/>
              </a:rPr>
              <a:t>www.iran</a:t>
            </a:r>
            <a:r>
              <a:rPr lang="en-US" sz="1600" dirty="0" smtClean="0">
                <a:cs typeface="0 Zar" panose="00000400000000000000" pitchFamily="2" charset="-78"/>
              </a:rPr>
              <a:t> women.org</a:t>
            </a:r>
            <a:r>
              <a:rPr lang="fa-IR" sz="1600" dirty="0" smtClean="0">
                <a:cs typeface="0 Zar" panose="00000400000000000000" pitchFamily="2" charset="-78"/>
              </a:rPr>
              <a:t>)</a:t>
            </a:r>
            <a:endParaRPr lang="en-US" sz="1600" dirty="0" smtClean="0">
              <a:cs typeface="0 Zar" panose="00000400000000000000" pitchFamily="2" charset="-78"/>
            </a:endParaRPr>
          </a:p>
          <a:p>
            <a:pPr marL="0" indent="0" algn="r" rtl="1">
              <a:buNone/>
            </a:pPr>
            <a:endParaRPr lang="fa-IR" sz="2600" dirty="0">
              <a:cs typeface="0 Zar" panose="00000400000000000000" pitchFamily="2" charset="-78"/>
            </a:endParaRPr>
          </a:p>
          <a:p>
            <a:pPr marL="0" indent="0" algn="r" rtl="1">
              <a:buNone/>
            </a:pPr>
            <a:endParaRPr lang="en-US" dirty="0"/>
          </a:p>
        </p:txBody>
      </p:sp>
      <p:pic>
        <p:nvPicPr>
          <p:cNvPr id="2" name="Picture 1"/>
          <p:cNvPicPr>
            <a:picLocks noChangeAspect="1"/>
          </p:cNvPicPr>
          <p:nvPr/>
        </p:nvPicPr>
        <p:blipFill>
          <a:blip r:embed="rId3"/>
          <a:stretch>
            <a:fillRect/>
          </a:stretch>
        </p:blipFill>
        <p:spPr>
          <a:xfrm>
            <a:off x="-1551468" y="2884866"/>
            <a:ext cx="8802272" cy="3464417"/>
          </a:xfrm>
          <a:prstGeom prst="rect">
            <a:avLst/>
          </a:prstGeom>
        </p:spPr>
      </p:pic>
    </p:spTree>
    <p:extLst>
      <p:ext uri="{BB962C8B-B14F-4D97-AF65-F5344CB8AC3E}">
        <p14:creationId xmlns:p14="http://schemas.microsoft.com/office/powerpoint/2010/main" val="15699255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4303" y="128788"/>
            <a:ext cx="8596668" cy="5551965"/>
          </a:xfrm>
        </p:spPr>
        <p:txBody>
          <a:bodyPr>
            <a:normAutofit/>
          </a:bodyPr>
          <a:lstStyle/>
          <a:p>
            <a:pPr algn="r" rtl="1">
              <a:buFontTx/>
              <a:buChar char="-"/>
            </a:pPr>
            <a:r>
              <a:rPr lang="fa-IR" sz="2600" b="1" dirty="0" smtClean="0">
                <a:cs typeface="0 Zar" panose="00000400000000000000" pitchFamily="2" charset="-78"/>
              </a:rPr>
              <a:t>تعداد زنان در عرصه ی پزشکی</a:t>
            </a:r>
          </a:p>
          <a:p>
            <a:pPr marL="0" indent="0" algn="r" rtl="1">
              <a:buNone/>
            </a:pPr>
            <a:r>
              <a:rPr lang="fa-IR" sz="2200" b="1" dirty="0">
                <a:cs typeface="0 Zar" panose="00000400000000000000" pitchFamily="2" charset="-78"/>
              </a:rPr>
              <a:t> </a:t>
            </a:r>
            <a:r>
              <a:rPr lang="fa-IR" sz="2200" b="1" dirty="0" smtClean="0">
                <a:cs typeface="0 Zar" panose="00000400000000000000" pitchFamily="2" charset="-78"/>
              </a:rPr>
              <a:t>   </a:t>
            </a:r>
            <a:r>
              <a:rPr lang="fa-IR" sz="2200" dirty="0" smtClean="0">
                <a:cs typeface="0 Zar" panose="00000400000000000000" pitchFamily="2" charset="-78"/>
              </a:rPr>
              <a:t>حضور زنان در عرصه ی پزشکی در دوران بعد از انقلاب اسلامی رشد قابل توجهی دارد. در سال 1355تنها 25 درصد از پزشکان عمومی زن بوده اند و امروزه به 40درصد افزایش یافته است. </a:t>
            </a:r>
            <a:endParaRPr lang="fa-IR" sz="2200" dirty="0">
              <a:cs typeface="0 Zar" panose="00000400000000000000" pitchFamily="2" charset="-78"/>
            </a:endParaRPr>
          </a:p>
          <a:p>
            <a:pPr marL="0" indent="0" algn="r" rtl="1">
              <a:buNone/>
            </a:pPr>
            <a:r>
              <a:rPr lang="fa-IR" sz="2200" dirty="0" smtClean="0">
                <a:cs typeface="0 Zar" panose="00000400000000000000" pitchFamily="2" charset="-78"/>
              </a:rPr>
              <a:t>افزایش تعداد </a:t>
            </a:r>
            <a:r>
              <a:rPr lang="fa-IR" sz="2200" dirty="0" smtClean="0">
                <a:cs typeface="0 Zar" panose="00000400000000000000" pitchFamily="2" charset="-78"/>
              </a:rPr>
              <a:t>متخصصین </a:t>
            </a:r>
            <a:r>
              <a:rPr lang="fa-IR" sz="2200" dirty="0" smtClean="0">
                <a:cs typeface="0 Zar" panose="00000400000000000000" pitchFamily="2" charset="-78"/>
              </a:rPr>
              <a:t>زن در دوران پس از انقلاب اسلامی از دیگر دستاوردهای نظام در حوزه ی زنان است</a:t>
            </a:r>
            <a:r>
              <a:rPr lang="fa-IR" sz="2200" dirty="0" smtClean="0">
                <a:cs typeface="0 Zar" panose="00000400000000000000" pitchFamily="2" charset="-78"/>
              </a:rPr>
              <a:t>.</a:t>
            </a:r>
            <a:endParaRPr lang="fa-IR" sz="2200" dirty="0" smtClean="0">
              <a:cs typeface="0 Zar" panose="00000400000000000000" pitchFamily="2" charset="-78"/>
            </a:endParaRPr>
          </a:p>
          <a:p>
            <a:pPr marL="0" indent="0" algn="r" rtl="1">
              <a:buNone/>
            </a:pPr>
            <a:r>
              <a:rPr lang="fa-IR" sz="2200" dirty="0" smtClean="0">
                <a:cs typeface="0 Zar" panose="00000400000000000000" pitchFamily="2" charset="-78"/>
              </a:rPr>
              <a:t>همانطور که در نمودار زیر مشخص است نسبت زنان متخصص در دانشگاه های علوم پزشکی و خدمات بهداشتی درمانی کشور در سه دهه اخیر کشور در سال 1355-1386 افزایش چشمگیری داشته است. هم چنین تعداد فوق تخصصین و متخصصین زن در حال حاضر به 36 هزار نفر رسیده است. </a:t>
            </a:r>
            <a:r>
              <a:rPr lang="fa-IR" sz="2200" dirty="0">
                <a:cs typeface="0 Zar" panose="00000400000000000000" pitchFamily="2" charset="-78"/>
              </a:rPr>
              <a:t>که </a:t>
            </a:r>
            <a:r>
              <a:rPr lang="fa-IR" sz="2200" dirty="0" smtClean="0">
                <a:cs typeface="0 Zar" panose="00000400000000000000" pitchFamily="2" charset="-78"/>
              </a:rPr>
              <a:t>تعداد </a:t>
            </a:r>
            <a:r>
              <a:rPr lang="fa-IR" sz="2200" dirty="0">
                <a:cs typeface="0 Zar" panose="00000400000000000000" pitchFamily="2" charset="-78"/>
              </a:rPr>
              <a:t>فوق تخصصین </a:t>
            </a:r>
            <a:r>
              <a:rPr lang="fa-IR" sz="2200" dirty="0" smtClean="0">
                <a:cs typeface="0 Zar" panose="00000400000000000000" pitchFamily="2" charset="-78"/>
              </a:rPr>
              <a:t>زن از زمان قبل از انقلاب تا به الان </a:t>
            </a:r>
            <a:r>
              <a:rPr lang="fa-IR" sz="2200" dirty="0">
                <a:cs typeface="0 Zar" panose="00000400000000000000" pitchFamily="2" charset="-78"/>
              </a:rPr>
              <a:t>از 9 درصد به 30 درصد افزایش یافته است.</a:t>
            </a:r>
          </a:p>
          <a:p>
            <a:pPr marL="0" indent="0" algn="r" rtl="1">
              <a:buNone/>
            </a:pPr>
            <a:endParaRPr lang="en-US" sz="2200" dirty="0" smtClean="0">
              <a:cs typeface="0 Zar" panose="00000400000000000000" pitchFamily="2" charset="-78"/>
            </a:endParaRPr>
          </a:p>
          <a:p>
            <a:pPr marL="0" indent="0" algn="r" rtl="1">
              <a:buNone/>
            </a:pPr>
            <a:endParaRPr lang="fa-IR" sz="2200" dirty="0" smtClean="0">
              <a:cs typeface="0 Zar" panose="00000400000000000000" pitchFamily="2" charset="-78"/>
            </a:endParaRPr>
          </a:p>
          <a:p>
            <a:pPr marL="0" indent="0" algn="r" rtl="1">
              <a:buNone/>
            </a:pPr>
            <a:endParaRPr lang="en-US" dirty="0"/>
          </a:p>
        </p:txBody>
      </p:sp>
      <p:pic>
        <p:nvPicPr>
          <p:cNvPr id="2" name="Picture 1"/>
          <p:cNvPicPr>
            <a:picLocks noChangeAspect="1"/>
          </p:cNvPicPr>
          <p:nvPr/>
        </p:nvPicPr>
        <p:blipFill>
          <a:blip r:embed="rId2"/>
          <a:stretch>
            <a:fillRect/>
          </a:stretch>
        </p:blipFill>
        <p:spPr>
          <a:xfrm>
            <a:off x="574303" y="4035768"/>
            <a:ext cx="9033336" cy="1644206"/>
          </a:xfrm>
          <a:prstGeom prst="rect">
            <a:avLst/>
          </a:prstGeom>
        </p:spPr>
      </p:pic>
      <p:sp>
        <p:nvSpPr>
          <p:cNvPr id="4" name="TextBox 3"/>
          <p:cNvSpPr txBox="1"/>
          <p:nvPr/>
        </p:nvSpPr>
        <p:spPr>
          <a:xfrm>
            <a:off x="696652" y="5510697"/>
            <a:ext cx="8910987" cy="338554"/>
          </a:xfrm>
          <a:prstGeom prst="rect">
            <a:avLst/>
          </a:prstGeom>
          <a:noFill/>
        </p:spPr>
        <p:txBody>
          <a:bodyPr wrap="square" rtlCol="0">
            <a:spAutoFit/>
          </a:bodyPr>
          <a:lstStyle/>
          <a:p>
            <a:pPr algn="r" rtl="1"/>
            <a:r>
              <a:rPr lang="fa-IR" sz="1600" dirty="0" smtClean="0">
                <a:cs typeface="B Zar" panose="00000400000000000000" pitchFamily="2" charset="-78"/>
              </a:rPr>
              <a:t>(سایت سازمان نظام پزشکی)</a:t>
            </a:r>
            <a:endParaRPr lang="en-US" sz="1600" dirty="0">
              <a:cs typeface="B Zar" panose="00000400000000000000" pitchFamily="2" charset="-78"/>
            </a:endParaRPr>
          </a:p>
        </p:txBody>
      </p:sp>
    </p:spTree>
    <p:extLst>
      <p:ext uri="{BB962C8B-B14F-4D97-AF65-F5344CB8AC3E}">
        <p14:creationId xmlns:p14="http://schemas.microsoft.com/office/powerpoint/2010/main" val="33586957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3244" y="782549"/>
            <a:ext cx="8596668" cy="3880773"/>
          </a:xfrm>
        </p:spPr>
        <p:txBody>
          <a:bodyPr>
            <a:normAutofit/>
          </a:bodyPr>
          <a:lstStyle/>
          <a:p>
            <a:pPr algn="r" rtl="1">
              <a:buFontTx/>
              <a:buChar char="-"/>
            </a:pPr>
            <a:r>
              <a:rPr lang="fa-IR" sz="2600" b="1" dirty="0" smtClean="0">
                <a:cs typeface="B Zar" panose="00000400000000000000" pitchFamily="2" charset="-78"/>
              </a:rPr>
              <a:t>ایجاد بیمارستان های مخصوص زنان</a:t>
            </a:r>
          </a:p>
          <a:p>
            <a:pPr marL="0" indent="0" algn="r" rtl="1">
              <a:buNone/>
            </a:pPr>
            <a:r>
              <a:rPr lang="fa-IR" sz="2600" b="1" dirty="0">
                <a:cs typeface="B Zar" panose="00000400000000000000" pitchFamily="2" charset="-78"/>
              </a:rPr>
              <a:t> </a:t>
            </a:r>
            <a:r>
              <a:rPr lang="fa-IR" sz="2400" dirty="0" smtClean="0">
                <a:cs typeface="B Zar" panose="00000400000000000000" pitchFamily="2" charset="-78"/>
              </a:rPr>
              <a:t>یکی دیگر از خدمات انقلاب اسلامی در حوزه ی سلامت و بهداشت زنان، ایجاد بیمارستان های مخصوص زنان در کشور است</a:t>
            </a:r>
            <a:r>
              <a:rPr lang="fa-IR" sz="2400" dirty="0">
                <a:cs typeface="B Zar" panose="00000400000000000000" pitchFamily="2" charset="-78"/>
              </a:rPr>
              <a:t>. درمان و يا بستري شدن زنان بيمار در محيطي کاملاً زنانه براي آنها احساس امنيت و آرامش به همراه </a:t>
            </a:r>
            <a:r>
              <a:rPr lang="fa-IR" sz="2400" dirty="0" smtClean="0">
                <a:cs typeface="B Zar" panose="00000400000000000000" pitchFamily="2" charset="-78"/>
              </a:rPr>
              <a:t>دارد. ایجاد بیمارستان های جامع زنان از جمله بیمارستان زنان(میرزا کوچک خان)، بیمارستان جامع استان البرز، بیمارستان جامع منطقه جنوب شرق کشور در یزد و ...که در تمام زمینه های تخصصی خدمات خود را ارائه می دهند از اقدامات مثبت است. ضمن آنکه بیمارستان های دیگری از جمله آرش، نجمیه، مهدیه، مادران، آبان و ...نیز به خدمات دهی زنان مخصوص در زمینه زایمان وجود دارند.</a:t>
            </a:r>
            <a:endParaRPr lang="fa-IR" sz="2600" b="1" dirty="0" smtClean="0">
              <a:cs typeface="B Zar" panose="00000400000000000000" pitchFamily="2" charset="-78"/>
            </a:endParaRPr>
          </a:p>
          <a:p>
            <a:pPr marL="0" indent="0" algn="r" rtl="1">
              <a:buNone/>
            </a:pPr>
            <a:r>
              <a:rPr lang="fa-IR" sz="1600" dirty="0">
                <a:cs typeface="B Zar" panose="00000400000000000000" pitchFamily="2" charset="-78"/>
              </a:rPr>
              <a:t>(پایگاه خبری مهرخانه، کد خبر: </a:t>
            </a:r>
            <a:r>
              <a:rPr lang="fa-IR" sz="1600" dirty="0" smtClean="0">
                <a:cs typeface="B Zar" panose="00000400000000000000" pitchFamily="2" charset="-78"/>
              </a:rPr>
              <a:t>۲۷۱۲)</a:t>
            </a:r>
            <a:endParaRPr lang="en-US" sz="1600" dirty="0">
              <a:cs typeface="B Zar" panose="00000400000000000000" pitchFamily="2" charset="-78"/>
            </a:endParaRPr>
          </a:p>
        </p:txBody>
      </p:sp>
    </p:spTree>
    <p:extLst>
      <p:ext uri="{BB962C8B-B14F-4D97-AF65-F5344CB8AC3E}">
        <p14:creationId xmlns:p14="http://schemas.microsoft.com/office/powerpoint/2010/main" val="6107952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7029" y="769670"/>
            <a:ext cx="8596668" cy="3880773"/>
          </a:xfrm>
        </p:spPr>
        <p:txBody>
          <a:bodyPr>
            <a:normAutofit/>
          </a:bodyPr>
          <a:lstStyle/>
          <a:p>
            <a:pPr algn="r" rtl="1">
              <a:buFontTx/>
              <a:buChar char="-"/>
            </a:pPr>
            <a:r>
              <a:rPr lang="fa-IR" sz="2400" b="1" dirty="0" smtClean="0">
                <a:cs typeface="B Zar" panose="00000400000000000000" pitchFamily="2" charset="-78"/>
              </a:rPr>
              <a:t>کاهش مرگ و میر مادران در زمان زایمان</a:t>
            </a:r>
          </a:p>
          <a:p>
            <a:pPr marL="0" indent="0" algn="r" rtl="1">
              <a:buNone/>
            </a:pPr>
            <a:r>
              <a:rPr lang="fa-IR" sz="2400" dirty="0" smtClean="0">
                <a:cs typeface="B Zar" panose="00000400000000000000" pitchFamily="2" charset="-78"/>
              </a:rPr>
              <a:t>    در دوران قبل از انقلاب اسلامی آمار مرگ و میر مادران 200مورد از 100هزار زایمان بوده است. این  در حالی است که طبق آمار سال 2015 تعداد مرگ و میر مادران به کمتر از 20مورد در 100هزار زایمان رسیده است</a:t>
            </a:r>
            <a:r>
              <a:rPr lang="fa-IR" sz="2400" dirty="0" smtClean="0">
                <a:cs typeface="B Zar" panose="00000400000000000000" pitchFamily="2" charset="-78"/>
              </a:rPr>
              <a:t>. و در سال 95 این آمار به 18 نفر در 100هزار نفر کاهش یافته است</a:t>
            </a:r>
            <a:r>
              <a:rPr lang="fa-IR" sz="1600" dirty="0" smtClean="0">
                <a:cs typeface="B Zar" panose="00000400000000000000" pitchFamily="2" charset="-78"/>
              </a:rPr>
              <a:t>.(مصاحبه مدیر کل دفتر سلامت و جمعیت وزارت بهداشت)</a:t>
            </a:r>
            <a:endParaRPr lang="fa-IR" sz="1600" dirty="0" smtClean="0">
              <a:cs typeface="B Zar" panose="00000400000000000000" pitchFamily="2" charset="-78"/>
            </a:endParaRPr>
          </a:p>
          <a:p>
            <a:pPr marL="0" indent="0" algn="r" rtl="1">
              <a:buNone/>
            </a:pPr>
            <a:endParaRPr lang="en-US" sz="2400" dirty="0">
              <a:cs typeface="B Zar" panose="00000400000000000000" pitchFamily="2" charset="-78"/>
            </a:endParaRPr>
          </a:p>
        </p:txBody>
      </p:sp>
    </p:spTree>
    <p:extLst>
      <p:ext uri="{BB962C8B-B14F-4D97-AF65-F5344CB8AC3E}">
        <p14:creationId xmlns:p14="http://schemas.microsoft.com/office/powerpoint/2010/main" val="24030236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97476"/>
            <a:ext cx="8596668" cy="772521"/>
          </a:xfrm>
        </p:spPr>
        <p:txBody>
          <a:bodyPr>
            <a:normAutofit/>
          </a:bodyPr>
          <a:lstStyle/>
          <a:p>
            <a:pPr algn="r" rtl="1"/>
            <a:r>
              <a:rPr lang="fa-IR" dirty="0" smtClean="0">
                <a:cs typeface="B Titr" panose="00000700000000000000" pitchFamily="2" charset="-78"/>
              </a:rPr>
              <a:t>عرصه ی سیاسی و بین الملل</a:t>
            </a:r>
            <a:endParaRPr lang="en-US" dirty="0">
              <a:cs typeface="B Titr" panose="00000700000000000000" pitchFamily="2" charset="-78"/>
            </a:endParaRPr>
          </a:p>
        </p:txBody>
      </p:sp>
      <p:sp>
        <p:nvSpPr>
          <p:cNvPr id="3" name="Content Placeholder 2"/>
          <p:cNvSpPr>
            <a:spLocks noGrp="1"/>
          </p:cNvSpPr>
          <p:nvPr>
            <p:ph idx="1"/>
          </p:nvPr>
        </p:nvSpPr>
        <p:spPr>
          <a:xfrm>
            <a:off x="677334" y="1214696"/>
            <a:ext cx="8596668" cy="4220189"/>
          </a:xfrm>
        </p:spPr>
        <p:txBody>
          <a:bodyPr>
            <a:normAutofit/>
          </a:bodyPr>
          <a:lstStyle/>
          <a:p>
            <a:pPr algn="justLow" rtl="1"/>
            <a:r>
              <a:rPr lang="fa-IR" sz="2600" dirty="0">
                <a:cs typeface="0 Zar" panose="00000400000000000000" pitchFamily="2" charset="-78"/>
              </a:rPr>
              <a:t>مهمترين‮ ‬شاخص هاي‮ ‬م</a:t>
            </a:r>
            <a:r>
              <a:rPr lang="fa-IR" sz="2600" b="1" dirty="0">
                <a:cs typeface="0 Zar" panose="00000400000000000000" pitchFamily="2" charset="-78"/>
              </a:rPr>
              <a:t>شاركت‮ ‬سياسي‮ ‬حق‮ ‬رأي‮ ‬و‮ ‬احراز‮ </a:t>
            </a:r>
            <a:r>
              <a:rPr lang="fa-IR" sz="2600" b="1" dirty="0" smtClean="0">
                <a:cs typeface="0 Zar" panose="00000400000000000000" pitchFamily="2" charset="-78"/>
              </a:rPr>
              <a:t>پست هاي</a:t>
            </a:r>
            <a:r>
              <a:rPr lang="fa-IR" sz="2600" b="1" dirty="0">
                <a:cs typeface="0 Zar" panose="00000400000000000000" pitchFamily="2" charset="-78"/>
              </a:rPr>
              <a:t>‮ ‬سياسي‮ ‬است‮ </a:t>
            </a:r>
            <a:r>
              <a:rPr lang="fa-IR" sz="2600" dirty="0">
                <a:cs typeface="0 Zar" panose="00000400000000000000" pitchFamily="2" charset="-78"/>
              </a:rPr>
              <a:t>‬كه‮ ‬زنان‮ ‬بعد‮ ‬از‮ ‬انقلاب‮ ‬در‮ ‬هر‮ ‬دو‮ ‬زمينه‮ ‬رشد‮ ‬داشته اند‮. ‬در‮ ‬مشاركت هاي</a:t>
            </a:r>
            <a:r>
              <a:rPr lang="fa-IR" sz="2600" dirty="0" smtClean="0">
                <a:cs typeface="0 Zar" panose="00000400000000000000" pitchFamily="2" charset="-78"/>
              </a:rPr>
              <a:t>‮ </a:t>
            </a:r>
            <a:r>
              <a:rPr lang="fa-IR" sz="2600" dirty="0">
                <a:cs typeface="0 Zar" panose="00000400000000000000" pitchFamily="2" charset="-78"/>
              </a:rPr>
              <a:t>‬</a:t>
            </a:r>
            <a:r>
              <a:rPr lang="fa-IR" sz="2600" dirty="0" smtClean="0">
                <a:cs typeface="0 Zar" panose="00000400000000000000" pitchFamily="2" charset="-78"/>
              </a:rPr>
              <a:t>توده اي</a:t>
            </a:r>
            <a:r>
              <a:rPr lang="fa-IR" sz="2600" dirty="0">
                <a:cs typeface="0 Zar" panose="00000400000000000000" pitchFamily="2" charset="-78"/>
              </a:rPr>
              <a:t>،‮ ‬همه‮ ‬پرسی‮ ‬ها،‮ ‬تظاهرات‮ ‬و‮ ‬</a:t>
            </a:r>
            <a:r>
              <a:rPr lang="fa-IR" sz="2600" dirty="0" smtClean="0">
                <a:cs typeface="0 Zar" panose="00000400000000000000" pitchFamily="2" charset="-78"/>
              </a:rPr>
              <a:t>رأي گيريها</a:t>
            </a:r>
            <a:r>
              <a:rPr lang="fa-IR" sz="2600" dirty="0">
                <a:cs typeface="0 Zar" panose="00000400000000000000" pitchFamily="2" charset="-78"/>
              </a:rPr>
              <a:t>،‮ ‬زنان‮ ‬پا‮ ‬به‮ ‬پاي‮ ‬مردان‮ ‬و‮ ‬حتی‮ ‬گسترده‮ ‬تر‮ ‬حضور‮ ‬داشته </a:t>
            </a:r>
            <a:r>
              <a:rPr lang="fa-IR" sz="2600" dirty="0" smtClean="0">
                <a:cs typeface="0 Zar" panose="00000400000000000000" pitchFamily="2" charset="-78"/>
              </a:rPr>
              <a:t>اند.</a:t>
            </a:r>
          </a:p>
          <a:p>
            <a:pPr algn="justLow" rtl="1"/>
            <a:r>
              <a:rPr lang="fa-IR" sz="2600" dirty="0" smtClean="0">
                <a:cs typeface="0 Zar" panose="00000400000000000000" pitchFamily="2" charset="-78"/>
              </a:rPr>
              <a:t>حضور زنان در پست های سیاسی از جمله مجلس شورای اسلامی از دیگر جلوه های حضور سیاسی زنان در دوران پس از انقلاب اسلامی است. </a:t>
            </a:r>
          </a:p>
          <a:p>
            <a:pPr marL="0" indent="0" algn="justLow" rtl="1">
              <a:buNone/>
            </a:pPr>
            <a:endParaRPr lang="fa-IR" sz="2000" dirty="0" smtClean="0">
              <a:cs typeface="0 Zar" panose="00000400000000000000" pitchFamily="2" charset="-78"/>
            </a:endParaRPr>
          </a:p>
          <a:p>
            <a:pPr marL="0" indent="0" algn="justLow" rtl="1">
              <a:buNone/>
            </a:pPr>
            <a:endParaRPr lang="fa-IR" sz="2400" dirty="0" smtClean="0">
              <a:cs typeface="0 Zar" panose="00000400000000000000" pitchFamily="2" charset="-78"/>
            </a:endParaRPr>
          </a:p>
          <a:p>
            <a:pPr marL="0" indent="0" algn="justLow" rtl="1">
              <a:buNone/>
            </a:pPr>
            <a:endParaRPr lang="en-US" sz="2400" dirty="0">
              <a:cs typeface="0 Zar" panose="00000400000000000000" pitchFamily="2" charset="-78"/>
            </a:endParaRPr>
          </a:p>
        </p:txBody>
      </p:sp>
    </p:spTree>
    <p:extLst>
      <p:ext uri="{BB962C8B-B14F-4D97-AF65-F5344CB8AC3E}">
        <p14:creationId xmlns:p14="http://schemas.microsoft.com/office/powerpoint/2010/main" val="6864694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0152"/>
            <a:ext cx="11951594" cy="6606862"/>
          </a:xfrm>
        </p:spPr>
        <p:txBody>
          <a:bodyPr>
            <a:normAutofit/>
          </a:bodyPr>
          <a:lstStyle/>
          <a:p>
            <a:pPr algn="r" rtl="1"/>
            <a:r>
              <a:rPr lang="fa-IR" sz="2800" b="1" dirty="0" smtClean="0">
                <a:cs typeface="0 Zar" panose="00000400000000000000" pitchFamily="2" charset="-78"/>
              </a:rPr>
              <a:t>حضور فعال در عرصه ی بین الملل</a:t>
            </a:r>
          </a:p>
          <a:p>
            <a:pPr marL="0" indent="0" algn="r" rtl="1">
              <a:buNone/>
            </a:pPr>
            <a:endParaRPr lang="fa-IR" sz="3000" b="1" dirty="0" smtClean="0">
              <a:cs typeface="0 Zar" panose="00000400000000000000" pitchFamily="2" charset="-78"/>
            </a:endParaRPr>
          </a:p>
        </p:txBody>
      </p:sp>
      <p:pic>
        <p:nvPicPr>
          <p:cNvPr id="6" name="Picture 5"/>
          <p:cNvPicPr>
            <a:picLocks noChangeAspect="1"/>
          </p:cNvPicPr>
          <p:nvPr/>
        </p:nvPicPr>
        <p:blipFill>
          <a:blip r:embed="rId2"/>
          <a:stretch>
            <a:fillRect/>
          </a:stretch>
        </p:blipFill>
        <p:spPr>
          <a:xfrm>
            <a:off x="0" y="643944"/>
            <a:ext cx="11513713" cy="6375043"/>
          </a:xfrm>
          <a:prstGeom prst="rect">
            <a:avLst/>
          </a:prstGeom>
        </p:spPr>
      </p:pic>
    </p:spTree>
    <p:extLst>
      <p:ext uri="{BB962C8B-B14F-4D97-AF65-F5344CB8AC3E}">
        <p14:creationId xmlns:p14="http://schemas.microsoft.com/office/powerpoint/2010/main" val="37560255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45713"/>
          </a:xfrm>
        </p:spPr>
        <p:txBody>
          <a:bodyPr/>
          <a:lstStyle/>
          <a:p>
            <a:pPr algn="r" rtl="1"/>
            <a:r>
              <a:rPr lang="fa-IR" dirty="0" smtClean="0">
                <a:cs typeface="B Titr" panose="00000700000000000000" pitchFamily="2" charset="-78"/>
              </a:rPr>
              <a:t>عرصه ی حقوقی، سیاستگذار و اجرایی</a:t>
            </a:r>
            <a:endParaRPr lang="en-US" dirty="0">
              <a:cs typeface="B Titr" panose="00000700000000000000" pitchFamily="2" charset="-78"/>
            </a:endParaRPr>
          </a:p>
        </p:txBody>
      </p:sp>
      <p:sp>
        <p:nvSpPr>
          <p:cNvPr id="3" name="Content Placeholder 2"/>
          <p:cNvSpPr>
            <a:spLocks noGrp="1"/>
          </p:cNvSpPr>
          <p:nvPr>
            <p:ph idx="1"/>
          </p:nvPr>
        </p:nvSpPr>
        <p:spPr>
          <a:xfrm>
            <a:off x="677334" y="1787103"/>
            <a:ext cx="8596668" cy="3197021"/>
          </a:xfrm>
        </p:spPr>
        <p:txBody>
          <a:bodyPr/>
          <a:lstStyle/>
          <a:p>
            <a:pPr algn="r" rtl="1">
              <a:buFontTx/>
              <a:buChar char="-"/>
            </a:pPr>
            <a:r>
              <a:rPr lang="fa-IR" sz="2400" b="1" dirty="0" smtClean="0">
                <a:cs typeface="B Zar" panose="00000400000000000000" pitchFamily="2" charset="-78"/>
              </a:rPr>
              <a:t>زن در قانون اساسی</a:t>
            </a:r>
          </a:p>
          <a:p>
            <a:pPr algn="r" rtl="1">
              <a:buFontTx/>
              <a:buChar char="-"/>
            </a:pPr>
            <a:endParaRPr lang="en-US" dirty="0"/>
          </a:p>
        </p:txBody>
      </p:sp>
      <p:pic>
        <p:nvPicPr>
          <p:cNvPr id="5" name="Picture 4"/>
          <p:cNvPicPr>
            <a:picLocks noChangeAspect="1"/>
          </p:cNvPicPr>
          <p:nvPr/>
        </p:nvPicPr>
        <p:blipFill>
          <a:blip r:embed="rId2"/>
          <a:stretch>
            <a:fillRect/>
          </a:stretch>
        </p:blipFill>
        <p:spPr>
          <a:xfrm>
            <a:off x="677334" y="2987123"/>
            <a:ext cx="8596668" cy="2589429"/>
          </a:xfrm>
          <a:prstGeom prst="rect">
            <a:avLst/>
          </a:prstGeom>
        </p:spPr>
      </p:pic>
    </p:spTree>
    <p:extLst>
      <p:ext uri="{BB962C8B-B14F-4D97-AF65-F5344CB8AC3E}">
        <p14:creationId xmlns:p14="http://schemas.microsoft.com/office/powerpoint/2010/main" val="31827193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198" y="1571222"/>
            <a:ext cx="11784168" cy="6001643"/>
          </a:xfrm>
          <a:prstGeom prst="rect">
            <a:avLst/>
          </a:prstGeom>
          <a:noFill/>
        </p:spPr>
        <p:txBody>
          <a:bodyPr wrap="square" rtlCol="0">
            <a:spAutoFit/>
          </a:bodyPr>
          <a:lstStyle/>
          <a:p>
            <a:pPr algn="r" rtl="1"/>
            <a:r>
              <a:rPr lang="fa-IR" sz="2400" dirty="0" smtClean="0">
                <a:cs typeface="0 Zar" panose="00000400000000000000" pitchFamily="2" charset="-78"/>
              </a:rPr>
              <a:t>در برنامه اول توسعه، حفظ </a:t>
            </a:r>
            <a:r>
              <a:rPr lang="fa-IR" sz="2400" dirty="0">
                <a:cs typeface="0 Zar" panose="00000400000000000000" pitchFamily="2" charset="-78"/>
              </a:rPr>
              <a:t>قداست خانواده و تقویت روحیه مسئولیت‌پذیری و مشارکت در امور سیاسی و اجتماعی ماده (3-4) مشارکت بیشتر زنان در امور اجتماعی، فرهنگی، آموزشی و اقتصادی با حفظ شئونات خانواده و ارزش‌های متعالی شخصیت اسلامی ‌زن ماده (3-18) مورد تأکید قرار گرفته است</a:t>
            </a:r>
            <a:r>
              <a:rPr lang="fa-IR" sz="2400" dirty="0" smtClean="0">
                <a:cs typeface="0 Zar" panose="00000400000000000000" pitchFamily="2" charset="-78"/>
              </a:rPr>
              <a:t>.</a:t>
            </a:r>
          </a:p>
          <a:p>
            <a:pPr algn="r" rtl="1"/>
            <a:r>
              <a:rPr lang="fa-IR" sz="2400" dirty="0" smtClean="0">
                <a:cs typeface="0 Zar" panose="00000400000000000000" pitchFamily="2" charset="-78"/>
              </a:rPr>
              <a:t>در برنامه دوم توسعه، در بخش خط مشی های اساسی، بند 1-5 برنامه دوم توسعه توجه به حفظ قداست خانواده، تقویت روحیه مشارکت اجتماعی و سیاسی زنان، برنامه ریزی برای اوقات فراغت زنان و مشارک بیشتر زنان در امور اجتماعی، فرهنگی، آموزشی و اقتصادی با حفظ شئونات اسلامی</a:t>
            </a:r>
          </a:p>
          <a:p>
            <a:pPr algn="r" rtl="1"/>
            <a:r>
              <a:rPr lang="fa-IR" sz="2400" dirty="0" smtClean="0">
                <a:cs typeface="0 Zar" panose="00000400000000000000" pitchFamily="2" charset="-78"/>
              </a:rPr>
              <a:t>در برنامه سوم توسعه، ماده 158 به شرح وظایف معاونت امور زنان و خانواده ریاست جمهوری برای ارتقاء جایگاه زنان اشاره کرده است.</a:t>
            </a:r>
          </a:p>
          <a:p>
            <a:pPr algn="r" rtl="1"/>
            <a:r>
              <a:rPr lang="fa-IR" sz="2400" dirty="0" smtClean="0">
                <a:cs typeface="0 Zar" panose="00000400000000000000" pitchFamily="2" charset="-78"/>
              </a:rPr>
              <a:t>در برنامه چهارم توسعه بندهایی زیادی به زنان و خانواده اختصاص یافت از جمله مواد: 30-د، 70، 90، 91-ب، 95-ج،96-ج، 97، 99، 111، 132-ب، 133-5</a:t>
            </a:r>
          </a:p>
          <a:p>
            <a:pPr algn="r" rtl="1"/>
            <a:r>
              <a:rPr lang="fa-IR" sz="2400" dirty="0" smtClean="0">
                <a:cs typeface="0 Zar" panose="00000400000000000000" pitchFamily="2" charset="-78"/>
              </a:rPr>
              <a:t>برنامه ی پنجم توسعه نیز توجه زیادی به زنان و خانواده داشته است از جمله مواد: 34، 35، 38، 39، 42، 43، 44، 80، 176، 194، 196،211، 227، 230</a:t>
            </a:r>
          </a:p>
          <a:p>
            <a:pPr algn="r" rtl="1"/>
            <a:r>
              <a:rPr lang="fa-IR" sz="2400" dirty="0" smtClean="0">
                <a:cs typeface="0 Zar" panose="00000400000000000000" pitchFamily="2" charset="-78"/>
              </a:rPr>
              <a:t>برنامه ششم توسعه نیز در مواد زیر به مسائل زنان و خانواده پرداخته است. مواد 2-الف، 74-ر، 75، 76، 78، 80، 94، 101، 102، 103، 104-الف، 113-الف، 113-ب.</a:t>
            </a:r>
          </a:p>
          <a:p>
            <a:pPr algn="r" rtl="1"/>
            <a:endParaRPr lang="fa-IR" sz="2400" dirty="0" smtClean="0">
              <a:cs typeface="0 Zar" panose="00000400000000000000" pitchFamily="2" charset="-78"/>
            </a:endParaRPr>
          </a:p>
          <a:p>
            <a:pPr algn="r" rtl="1"/>
            <a:endParaRPr lang="fa-IR" sz="2400" dirty="0">
              <a:cs typeface="0 Zar" panose="00000400000000000000" pitchFamily="2" charset="-78"/>
            </a:endParaRPr>
          </a:p>
        </p:txBody>
      </p:sp>
      <p:sp>
        <p:nvSpPr>
          <p:cNvPr id="3" name="Content Placeholder 2"/>
          <p:cNvSpPr>
            <a:spLocks noGrp="1"/>
          </p:cNvSpPr>
          <p:nvPr>
            <p:ph idx="1"/>
          </p:nvPr>
        </p:nvSpPr>
        <p:spPr/>
        <p:txBody>
          <a:bodyPr/>
          <a:lstStyle/>
          <a:p>
            <a:endParaRPr lang="en-US" dirty="0"/>
          </a:p>
        </p:txBody>
      </p:sp>
      <p:pic>
        <p:nvPicPr>
          <p:cNvPr id="5" name="Picture 4"/>
          <p:cNvPicPr>
            <a:picLocks noChangeAspect="1"/>
          </p:cNvPicPr>
          <p:nvPr/>
        </p:nvPicPr>
        <p:blipFill>
          <a:blip r:embed="rId2"/>
          <a:stretch>
            <a:fillRect/>
          </a:stretch>
        </p:blipFill>
        <p:spPr>
          <a:xfrm>
            <a:off x="373487" y="178774"/>
            <a:ext cx="11378483" cy="1764405"/>
          </a:xfrm>
          <a:prstGeom prst="rect">
            <a:avLst/>
          </a:prstGeom>
        </p:spPr>
      </p:pic>
    </p:spTree>
    <p:extLst>
      <p:ext uri="{BB962C8B-B14F-4D97-AF65-F5344CB8AC3E}">
        <p14:creationId xmlns:p14="http://schemas.microsoft.com/office/powerpoint/2010/main" val="36628458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5666" y="679520"/>
            <a:ext cx="8840154" cy="5025822"/>
          </a:xfrm>
        </p:spPr>
        <p:txBody>
          <a:bodyPr/>
          <a:lstStyle/>
          <a:p>
            <a:pPr marL="0" indent="0" algn="r" rtl="1">
              <a:buNone/>
            </a:pPr>
            <a:r>
              <a:rPr lang="fa-IR" dirty="0" smtClean="0"/>
              <a:t>- </a:t>
            </a:r>
            <a:r>
              <a:rPr lang="fa-IR" sz="2800" b="1" dirty="0" smtClean="0">
                <a:cs typeface="0 Zar" panose="00000400000000000000" pitchFamily="2" charset="-78"/>
              </a:rPr>
              <a:t>منشور حقوق و مسئولیت های زنان در جمهوری اسلامی</a:t>
            </a:r>
          </a:p>
          <a:p>
            <a:pPr marL="0" indent="0" algn="r" rtl="1">
              <a:buNone/>
            </a:pPr>
            <a:r>
              <a:rPr lang="fa-IR" sz="2600" dirty="0" smtClean="0">
                <a:cs typeface="0 Zar" panose="00000400000000000000" pitchFamily="2" charset="-78"/>
              </a:rPr>
              <a:t>منشور حقوق و مسئولیت های زنان مبنای معرفی و تبیین جایگاه زن در نظام جمهوری اسلامی ایران است. این منشور به عنوان سند مرجع سیاستگذاری در امور فرهنگی-اجتماعی در ابعاد فردی، خانوادگی و اجتماعی تنظیم شده است.</a:t>
            </a:r>
          </a:p>
          <a:p>
            <a:pPr marL="0" indent="0" algn="r" rtl="1">
              <a:buNone/>
            </a:pPr>
            <a:r>
              <a:rPr lang="fa-IR" sz="2800" b="1" dirty="0" smtClean="0">
                <a:cs typeface="0 Zar" panose="00000400000000000000" pitchFamily="2" charset="-78"/>
              </a:rPr>
              <a:t>- در سند چشم انداز جمهوری اسلامی ایران در سال 1404</a:t>
            </a:r>
            <a:r>
              <a:rPr lang="fa-IR" sz="2600" dirty="0" smtClean="0">
                <a:cs typeface="0 Zar" panose="00000400000000000000" pitchFamily="2" charset="-78"/>
              </a:rPr>
              <a:t>، زنان و خانواده در خور توجه قرار گرفته است. در بند چهارم این سند آمده است: « برخورداری از سلامت، رفاه، امنیت غذایی، تامین اجتماعی، فرصت های برابر، توزع مناسب درآمد، نهاد مستحکم خانواده، به دور از فقر، فساد، تبعیض و بهرمند از محیط زیست مطلوب»</a:t>
            </a:r>
            <a:endParaRPr lang="en-US" sz="2600" dirty="0">
              <a:cs typeface="0 Zar" panose="00000400000000000000" pitchFamily="2" charset="-78"/>
            </a:endParaRPr>
          </a:p>
        </p:txBody>
      </p:sp>
    </p:spTree>
    <p:extLst>
      <p:ext uri="{BB962C8B-B14F-4D97-AF65-F5344CB8AC3E}">
        <p14:creationId xmlns:p14="http://schemas.microsoft.com/office/powerpoint/2010/main" val="1917522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60609"/>
            <a:ext cx="8596668" cy="5680754"/>
          </a:xfrm>
        </p:spPr>
        <p:txBody>
          <a:bodyPr/>
          <a:lstStyle/>
          <a:p>
            <a:pPr algn="r" rtl="1"/>
            <a:r>
              <a:rPr lang="fa-IR" sz="2800" b="1" dirty="0" smtClean="0">
                <a:cs typeface="0 Zar" panose="00000400000000000000" pitchFamily="2" charset="-78"/>
              </a:rPr>
              <a:t>سیاستگذاری و اجرا</a:t>
            </a:r>
          </a:p>
          <a:p>
            <a:pPr marL="0" indent="0" algn="r" rtl="1">
              <a:buNone/>
            </a:pPr>
            <a:endParaRPr lang="en-US" dirty="0"/>
          </a:p>
        </p:txBody>
      </p:sp>
      <p:pic>
        <p:nvPicPr>
          <p:cNvPr id="4" name="Picture 3"/>
          <p:cNvPicPr>
            <a:picLocks noChangeAspect="1"/>
          </p:cNvPicPr>
          <p:nvPr/>
        </p:nvPicPr>
        <p:blipFill>
          <a:blip r:embed="rId2"/>
          <a:stretch>
            <a:fillRect/>
          </a:stretch>
        </p:blipFill>
        <p:spPr>
          <a:xfrm>
            <a:off x="154547" y="1313645"/>
            <a:ext cx="10869769" cy="4624687"/>
          </a:xfrm>
          <a:prstGeom prst="rect">
            <a:avLst/>
          </a:prstGeom>
        </p:spPr>
      </p:pic>
    </p:spTree>
    <p:extLst>
      <p:ext uri="{BB962C8B-B14F-4D97-AF65-F5344CB8AC3E}">
        <p14:creationId xmlns:p14="http://schemas.microsoft.com/office/powerpoint/2010/main" val="2893244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8393" y="321972"/>
            <a:ext cx="8827274" cy="6027313"/>
          </a:xfrm>
        </p:spPr>
        <p:txBody>
          <a:bodyPr>
            <a:normAutofit lnSpcReduction="10000"/>
          </a:bodyPr>
          <a:lstStyle/>
          <a:p>
            <a:pPr algn="r" rtl="1"/>
            <a:r>
              <a:rPr lang="fa-IR" sz="3600" b="1" dirty="0" smtClean="0">
                <a:cs typeface="0 Zar" panose="00000400000000000000" pitchFamily="2" charset="-78"/>
              </a:rPr>
              <a:t>نگاه محمدرضا پهلوی به زنان</a:t>
            </a:r>
          </a:p>
          <a:p>
            <a:pPr marL="0" indent="0" algn="just" rtl="1">
              <a:buNone/>
            </a:pPr>
            <a:r>
              <a:rPr lang="fa-IR" sz="2800" dirty="0" smtClean="0">
                <a:cs typeface="0 Zar" panose="00000400000000000000" pitchFamily="2" charset="-78"/>
              </a:rPr>
              <a:t>محمدرضا پهلوی در </a:t>
            </a:r>
            <a:r>
              <a:rPr lang="fa-IR" sz="2800" dirty="0">
                <a:cs typeface="0 Zar" panose="00000400000000000000" pitchFamily="2" charset="-78"/>
              </a:rPr>
              <a:t>سخنرانی اش در روز زن (روز کشف حجاب زن) می گوید: «ما به سیاست خودمان ادامه می دهیم. سیاست حداکثر آزادی را همین طور ادامه می دهیم برای اینکه ارکان این مملکت براساس انقلاب شاه و ملت و رستاخیز ایران طوری قوی است که این مظاهر واپسین جان کندن این اتحاد نامقدس سرخ و سیاه نمی تواند درآن خللی ایجاد کند. </a:t>
            </a:r>
            <a:r>
              <a:rPr lang="fa-IR" sz="2800" dirty="0" smtClean="0">
                <a:cs typeface="0 Zar" panose="00000400000000000000" pitchFamily="2" charset="-78"/>
              </a:rPr>
              <a:t>.......)</a:t>
            </a:r>
            <a:endParaRPr lang="en-US" sz="2800" dirty="0" smtClean="0">
              <a:cs typeface="0 Zar" panose="00000400000000000000" pitchFamily="2" charset="-78"/>
            </a:endParaRPr>
          </a:p>
          <a:p>
            <a:pPr marL="0" indent="0" algn="just" rtl="1">
              <a:buNone/>
            </a:pPr>
            <a:r>
              <a:rPr lang="fa-IR" sz="2800" dirty="0">
                <a:cs typeface="0 Zar" panose="00000400000000000000" pitchFamily="2" charset="-78"/>
              </a:rPr>
              <a:t>و در جاي ديگر در مصاحبه با يك خبرنگار مي گويد: «عقل زنان به طور كلي ناقص تر از مردان است و البته استثنائاتي هم دارد.» او در ادامه در خصوص اينكه آيا شهبانو(فرح ديبا) مي تواند پس از او به اداره امور مملك بپردازد يا نه پاسخ نمي دهد و در مواجهه با سؤال خبرنگار مبني بر اينكه پس چرا او (فرح ديبا) را به عنوان جانشين خود انتخاب كرده است نيز پاسخي نمي دهد.</a:t>
            </a:r>
          </a:p>
          <a:p>
            <a:pPr marL="0" indent="0" algn="just" rtl="1">
              <a:buNone/>
            </a:pPr>
            <a:r>
              <a:rPr lang="fa-IR" sz="2800" dirty="0" smtClean="0">
                <a:cs typeface="0 Zar" panose="00000400000000000000" pitchFamily="2" charset="-78"/>
              </a:rPr>
              <a:t>بعلاوه مروری بر خاطرات محمدرضا پهلوی نشان دهنده ی نگاه ابزاری و لذت جویی از زن بوده است.</a:t>
            </a:r>
          </a:p>
          <a:p>
            <a:pPr marL="0" indent="0" algn="r" rtl="1">
              <a:buNone/>
            </a:pPr>
            <a:endParaRPr lang="en-US" dirty="0"/>
          </a:p>
        </p:txBody>
      </p:sp>
    </p:spTree>
    <p:extLst>
      <p:ext uri="{BB962C8B-B14F-4D97-AF65-F5344CB8AC3E}">
        <p14:creationId xmlns:p14="http://schemas.microsoft.com/office/powerpoint/2010/main" val="6646244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858592"/>
          </a:xfrm>
        </p:spPr>
        <p:txBody>
          <a:bodyPr/>
          <a:lstStyle/>
          <a:p>
            <a:pPr algn="r" rtl="1"/>
            <a:r>
              <a:rPr lang="fa-IR" dirty="0" smtClean="0">
                <a:cs typeface="B Titr" panose="00000700000000000000" pitchFamily="2" charset="-78"/>
              </a:rPr>
              <a:t>عرصه ی فرهنگ و هنر</a:t>
            </a:r>
            <a:endParaRPr lang="en-US" dirty="0">
              <a:cs typeface="B Titr" panose="00000700000000000000" pitchFamily="2" charset="-78"/>
            </a:endParaRPr>
          </a:p>
        </p:txBody>
      </p:sp>
      <p:sp>
        <p:nvSpPr>
          <p:cNvPr id="3" name="Content Placeholder 2"/>
          <p:cNvSpPr>
            <a:spLocks noGrp="1"/>
          </p:cNvSpPr>
          <p:nvPr>
            <p:ph idx="1"/>
          </p:nvPr>
        </p:nvSpPr>
        <p:spPr>
          <a:xfrm>
            <a:off x="677334" y="746973"/>
            <a:ext cx="8596668" cy="5988678"/>
          </a:xfrm>
        </p:spPr>
        <p:txBody>
          <a:bodyPr>
            <a:noAutofit/>
          </a:bodyPr>
          <a:lstStyle/>
          <a:p>
            <a:pPr marL="0" indent="0" algn="r" rtl="1">
              <a:buNone/>
            </a:pPr>
            <a:r>
              <a:rPr lang="fa-IR" sz="2400" dirty="0" smtClean="0">
                <a:cs typeface="0 Zar" panose="00000400000000000000" pitchFamily="2" charset="-78"/>
              </a:rPr>
              <a:t>در دوران قبل از انقلاب اسلامی، زنان در زمینه ی فرهنگ و هنر جایگاه زیر را داشته اند:</a:t>
            </a:r>
          </a:p>
          <a:p>
            <a:pPr algn="r" rtl="1"/>
            <a:r>
              <a:rPr lang="fa-IR" sz="2400" dirty="0" smtClean="0">
                <a:cs typeface="0 Zar" panose="00000400000000000000" pitchFamily="2" charset="-78"/>
              </a:rPr>
              <a:t>استفاده ابزاری و تبلیغاتی ارزان از زن هنرمند</a:t>
            </a:r>
          </a:p>
          <a:p>
            <a:pPr algn="r" rtl="1"/>
            <a:r>
              <a:rPr lang="fa-IR" sz="2400" dirty="0" smtClean="0">
                <a:cs typeface="0 Zar" panose="00000400000000000000" pitchFamily="2" charset="-78"/>
              </a:rPr>
              <a:t>آمار پائین زنان هنرمند</a:t>
            </a:r>
          </a:p>
          <a:p>
            <a:pPr algn="r" rtl="1"/>
            <a:r>
              <a:rPr lang="fa-IR" sz="2400" dirty="0" smtClean="0">
                <a:cs typeface="0 Zar" panose="00000400000000000000" pitchFamily="2" charset="-78"/>
              </a:rPr>
              <a:t>چاپ نشریات وِیژه ی زنان</a:t>
            </a:r>
          </a:p>
          <a:p>
            <a:pPr marL="0" indent="0" algn="r" rtl="1">
              <a:buNone/>
            </a:pPr>
            <a:r>
              <a:rPr lang="fa-IR" sz="2400" dirty="0" smtClean="0">
                <a:cs typeface="0 Zar" panose="00000400000000000000" pitchFamily="2" charset="-78"/>
              </a:rPr>
              <a:t>اما در دوران بعد از انقلاب اسلامی نگرش و جایگاه زن به شکل زیر تغییر کرده است:</a:t>
            </a:r>
          </a:p>
          <a:p>
            <a:pPr algn="r" rtl="1"/>
            <a:r>
              <a:rPr lang="fa-IR" sz="2400" dirty="0" smtClean="0">
                <a:cs typeface="0 Zar" panose="00000400000000000000" pitchFamily="2" charset="-78"/>
              </a:rPr>
              <a:t>تعریف هنر به مثابه ابزار انتقال ارزش ها</a:t>
            </a:r>
          </a:p>
          <a:p>
            <a:pPr algn="r" rtl="1"/>
            <a:r>
              <a:rPr lang="fa-IR" sz="2400" dirty="0" smtClean="0">
                <a:cs typeface="0 Zar" panose="00000400000000000000" pitchFamily="2" charset="-78"/>
              </a:rPr>
              <a:t>افزایش تعداد زنان هنرمند</a:t>
            </a:r>
          </a:p>
          <a:p>
            <a:pPr algn="r" rtl="1"/>
            <a:r>
              <a:rPr lang="fa-IR" sz="2400" dirty="0" smtClean="0">
                <a:cs typeface="0 Zar" panose="00000400000000000000" pitchFamily="2" charset="-78"/>
              </a:rPr>
              <a:t>توجه به امر هنر در اسناد بالادستی نظیر منشور حقوق و مسئولیت های زنان </a:t>
            </a:r>
            <a:r>
              <a:rPr lang="fa-IR" sz="2000" dirty="0" smtClean="0">
                <a:cs typeface="0 Zar" panose="00000400000000000000" pitchFamily="2" charset="-78"/>
              </a:rPr>
              <a:t>(زنان حق تولید برنامه ها و کلاس های فرهنگی- هنری جهت توسعه فعالیت های فرهنگی را دارند و مسئولان جهت حضور هر چه بیشتر  لازم است تمهیدات لازم را بیندیشند؛ روابط عمومی شورای فرهنگی اجتماعی زنان، 1387: 51)</a:t>
            </a:r>
          </a:p>
          <a:p>
            <a:pPr algn="r" rtl="1"/>
            <a:r>
              <a:rPr lang="fa-IR" sz="2400" dirty="0" smtClean="0">
                <a:cs typeface="0 Zar" panose="00000400000000000000" pitchFamily="2" charset="-78"/>
              </a:rPr>
              <a:t>افزایش نشریات و مجلات زنانه</a:t>
            </a:r>
          </a:p>
          <a:p>
            <a:pPr algn="r" rtl="1"/>
            <a:r>
              <a:rPr lang="fa-IR" sz="2400" dirty="0" smtClean="0">
                <a:cs typeface="0 Zar" panose="00000400000000000000" pitchFamily="2" charset="-78"/>
              </a:rPr>
              <a:t>افزایش زنان صاحب امتیاز و مدیر مسئول نشریات</a:t>
            </a:r>
          </a:p>
          <a:p>
            <a:pPr algn="r" rtl="1"/>
            <a:r>
              <a:rPr lang="fa-IR" sz="2400" dirty="0" smtClean="0">
                <a:cs typeface="0 Zar" panose="00000400000000000000" pitchFamily="2" charset="-78"/>
              </a:rPr>
              <a:t>انجام فعالیت های قرآنی</a:t>
            </a:r>
            <a:endParaRPr lang="en-US" sz="2400" dirty="0">
              <a:cs typeface="0 Zar" panose="00000400000000000000" pitchFamily="2" charset="-78"/>
            </a:endParaRPr>
          </a:p>
        </p:txBody>
      </p:sp>
    </p:spTree>
    <p:extLst>
      <p:ext uri="{BB962C8B-B14F-4D97-AF65-F5344CB8AC3E}">
        <p14:creationId xmlns:p14="http://schemas.microsoft.com/office/powerpoint/2010/main" val="31144147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7182" y="421941"/>
            <a:ext cx="8596668" cy="3880773"/>
          </a:xfrm>
        </p:spPr>
        <p:txBody>
          <a:bodyPr/>
          <a:lstStyle/>
          <a:p>
            <a:pPr algn="r" rtl="1">
              <a:buFontTx/>
              <a:buChar char="-"/>
            </a:pPr>
            <a:r>
              <a:rPr lang="fa-IR" sz="2400" b="1" dirty="0" smtClean="0">
                <a:cs typeface="B Zar" panose="00000400000000000000" pitchFamily="2" charset="-78"/>
              </a:rPr>
              <a:t>تعداد ناشران فعال زن</a:t>
            </a:r>
          </a:p>
          <a:p>
            <a:pPr marL="0" indent="0" algn="r" rtl="1">
              <a:buNone/>
            </a:pPr>
            <a:r>
              <a:rPr lang="fa-IR" dirty="0"/>
              <a:t> </a:t>
            </a:r>
            <a:r>
              <a:rPr lang="fa-IR" dirty="0" smtClean="0"/>
              <a:t> </a:t>
            </a:r>
          </a:p>
          <a:p>
            <a:pPr marL="0" indent="0" algn="r" rtl="1">
              <a:buNone/>
            </a:pPr>
            <a:endParaRPr lang="en-US" dirty="0"/>
          </a:p>
        </p:txBody>
      </p:sp>
      <p:pic>
        <p:nvPicPr>
          <p:cNvPr id="4" name="Picture 3"/>
          <p:cNvPicPr>
            <a:picLocks noChangeAspect="1"/>
          </p:cNvPicPr>
          <p:nvPr/>
        </p:nvPicPr>
        <p:blipFill>
          <a:blip r:embed="rId2"/>
          <a:stretch>
            <a:fillRect/>
          </a:stretch>
        </p:blipFill>
        <p:spPr>
          <a:xfrm>
            <a:off x="587182" y="1184856"/>
            <a:ext cx="8596668" cy="1532586"/>
          </a:xfrm>
          <a:prstGeom prst="rect">
            <a:avLst/>
          </a:prstGeom>
        </p:spPr>
      </p:pic>
      <p:sp>
        <p:nvSpPr>
          <p:cNvPr id="5" name="TextBox 4"/>
          <p:cNvSpPr txBox="1"/>
          <p:nvPr/>
        </p:nvSpPr>
        <p:spPr>
          <a:xfrm>
            <a:off x="278089" y="2717442"/>
            <a:ext cx="9028090" cy="830997"/>
          </a:xfrm>
          <a:prstGeom prst="rect">
            <a:avLst/>
          </a:prstGeom>
          <a:noFill/>
        </p:spPr>
        <p:txBody>
          <a:bodyPr wrap="square" rtlCol="0">
            <a:spAutoFit/>
          </a:bodyPr>
          <a:lstStyle/>
          <a:p>
            <a:pPr algn="r" rtl="1"/>
            <a:r>
              <a:rPr lang="fa-IR" sz="2400" b="1" dirty="0" smtClean="0">
                <a:cs typeface="B Zar" panose="00000400000000000000" pitchFamily="2" charset="-78"/>
              </a:rPr>
              <a:t>تعداد مولفان زن</a:t>
            </a:r>
          </a:p>
          <a:p>
            <a:pPr algn="r" rtl="1"/>
            <a:endParaRPr lang="en-US" sz="2400" b="1" dirty="0">
              <a:cs typeface="B Zar" panose="00000400000000000000" pitchFamily="2" charset="-78"/>
            </a:endParaRPr>
          </a:p>
        </p:txBody>
      </p:sp>
      <p:pic>
        <p:nvPicPr>
          <p:cNvPr id="7" name="Picture 6"/>
          <p:cNvPicPr>
            <a:picLocks noChangeAspect="1"/>
          </p:cNvPicPr>
          <p:nvPr/>
        </p:nvPicPr>
        <p:blipFill>
          <a:blip r:embed="rId3"/>
          <a:stretch>
            <a:fillRect/>
          </a:stretch>
        </p:blipFill>
        <p:spPr>
          <a:xfrm>
            <a:off x="587182" y="3586651"/>
            <a:ext cx="8596668" cy="1494374"/>
          </a:xfrm>
          <a:prstGeom prst="rect">
            <a:avLst/>
          </a:prstGeom>
        </p:spPr>
      </p:pic>
      <p:sp>
        <p:nvSpPr>
          <p:cNvPr id="2" name="TextBox 1"/>
          <p:cNvSpPr txBox="1"/>
          <p:nvPr/>
        </p:nvSpPr>
        <p:spPr>
          <a:xfrm>
            <a:off x="3453924" y="2307108"/>
            <a:ext cx="9187883" cy="338554"/>
          </a:xfrm>
          <a:prstGeom prst="rect">
            <a:avLst/>
          </a:prstGeom>
          <a:noFill/>
        </p:spPr>
        <p:txBody>
          <a:bodyPr wrap="square" rtlCol="0">
            <a:spAutoFit/>
          </a:bodyPr>
          <a:lstStyle/>
          <a:p>
            <a:pPr algn="ctr" rtl="1"/>
            <a:r>
              <a:rPr lang="fa-IR" sz="1600" dirty="0" smtClean="0">
                <a:latin typeface="Tahoma" panose="020B0604030504040204" pitchFamily="34" charset="0"/>
                <a:cs typeface="B Zar" panose="00000400000000000000" pitchFamily="2" charset="-78"/>
              </a:rPr>
              <a:t>سالنامه اماری فرهنگ و هنر، ص 42</a:t>
            </a:r>
            <a:endParaRPr lang="fa-IR" sz="1600" dirty="0">
              <a:latin typeface="Tahoma" panose="020B0604030504040204" pitchFamily="34" charset="0"/>
              <a:cs typeface="B Zar" panose="00000400000000000000" pitchFamily="2" charset="-78"/>
            </a:endParaRPr>
          </a:p>
        </p:txBody>
      </p:sp>
      <p:sp>
        <p:nvSpPr>
          <p:cNvPr id="6" name="TextBox 5"/>
          <p:cNvSpPr txBox="1"/>
          <p:nvPr/>
        </p:nvSpPr>
        <p:spPr>
          <a:xfrm>
            <a:off x="721217" y="4922154"/>
            <a:ext cx="9338396" cy="369332"/>
          </a:xfrm>
          <a:prstGeom prst="rect">
            <a:avLst/>
          </a:prstGeom>
          <a:noFill/>
        </p:spPr>
        <p:txBody>
          <a:bodyPr wrap="square" rtlCol="0">
            <a:spAutoFit/>
          </a:bodyPr>
          <a:lstStyle/>
          <a:p>
            <a:pPr algn="r" rtl="1"/>
            <a:r>
              <a:rPr lang="fa-IR" dirty="0" smtClean="0">
                <a:cs typeface="B Zar" panose="00000400000000000000" pitchFamily="2" charset="-78"/>
              </a:rPr>
              <a:t>مرکز پژوهش های مجلس شورای اسلامی، آشنایی با مهم ترین دستگاه ها، قوانین،جالش ها و آمارهای حوزه ی زن و خانواده، ص </a:t>
            </a:r>
            <a:r>
              <a:rPr lang="fa-IR" sz="1400" dirty="0" smtClean="0"/>
              <a:t>23</a:t>
            </a:r>
            <a:endParaRPr lang="en-US" sz="1400" dirty="0"/>
          </a:p>
        </p:txBody>
      </p:sp>
    </p:spTree>
    <p:extLst>
      <p:ext uri="{BB962C8B-B14F-4D97-AF65-F5344CB8AC3E}">
        <p14:creationId xmlns:p14="http://schemas.microsoft.com/office/powerpoint/2010/main" val="2678206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8697" y="473457"/>
            <a:ext cx="8596668" cy="5927343"/>
          </a:xfrm>
        </p:spPr>
        <p:txBody>
          <a:bodyPr/>
          <a:lstStyle/>
          <a:p>
            <a:pPr algn="r" rtl="1"/>
            <a:r>
              <a:rPr lang="fa-IR" sz="2800" b="1" dirty="0" smtClean="0">
                <a:cs typeface="0 Zar" panose="00000400000000000000" pitchFamily="2" charset="-78"/>
              </a:rPr>
              <a:t>چاپ مجله ها و نشریات</a:t>
            </a:r>
          </a:p>
          <a:p>
            <a:pPr marL="0" indent="0" algn="r" rtl="1">
              <a:buNone/>
            </a:pPr>
            <a:endParaRPr lang="fa-IR" sz="2800" b="1" dirty="0" smtClean="0">
              <a:cs typeface="0 Zar" panose="00000400000000000000" pitchFamily="2" charset="-78"/>
            </a:endParaRPr>
          </a:p>
          <a:p>
            <a:pPr marL="0" indent="0" algn="r" rtl="1">
              <a:buNone/>
            </a:pPr>
            <a:endParaRPr lang="fa-IR" sz="2800" b="1" dirty="0" smtClean="0">
              <a:cs typeface="0 Zar" panose="00000400000000000000" pitchFamily="2" charset="-78"/>
            </a:endParaRPr>
          </a:p>
          <a:p>
            <a:pPr marL="0" indent="0" algn="r" rtl="1">
              <a:buNone/>
            </a:pPr>
            <a:endParaRPr lang="en-US" dirty="0"/>
          </a:p>
        </p:txBody>
      </p:sp>
      <p:pic>
        <p:nvPicPr>
          <p:cNvPr id="4" name="Picture 3"/>
          <p:cNvPicPr>
            <a:picLocks noChangeAspect="1"/>
          </p:cNvPicPr>
          <p:nvPr/>
        </p:nvPicPr>
        <p:blipFill>
          <a:blip r:embed="rId2"/>
          <a:stretch>
            <a:fillRect/>
          </a:stretch>
        </p:blipFill>
        <p:spPr>
          <a:xfrm>
            <a:off x="-3620738" y="704085"/>
            <a:ext cx="9289774" cy="4267200"/>
          </a:xfrm>
          <a:prstGeom prst="rect">
            <a:avLst/>
          </a:prstGeom>
        </p:spPr>
      </p:pic>
      <p:sp>
        <p:nvSpPr>
          <p:cNvPr id="2" name="TextBox 1"/>
          <p:cNvSpPr txBox="1"/>
          <p:nvPr/>
        </p:nvSpPr>
        <p:spPr>
          <a:xfrm>
            <a:off x="2386091" y="4632079"/>
            <a:ext cx="7340304" cy="738664"/>
          </a:xfrm>
          <a:prstGeom prst="rect">
            <a:avLst/>
          </a:prstGeom>
          <a:noFill/>
        </p:spPr>
        <p:txBody>
          <a:bodyPr wrap="square" rtlCol="0">
            <a:spAutoFit/>
          </a:bodyPr>
          <a:lstStyle/>
          <a:p>
            <a:pPr algn="r" rtl="1"/>
            <a:r>
              <a:rPr lang="fa-IR" sz="2400" b="1" dirty="0" smtClean="0">
                <a:cs typeface="B Zar" panose="00000400000000000000" pitchFamily="2" charset="-78"/>
              </a:rPr>
              <a:t>تعداد عناوین نشریات منتشر شده با گروه بندی زنان و خانواده</a:t>
            </a:r>
          </a:p>
          <a:p>
            <a:pPr algn="r" rtl="1"/>
            <a:endParaRPr lang="en-US" dirty="0"/>
          </a:p>
        </p:txBody>
      </p:sp>
      <p:pic>
        <p:nvPicPr>
          <p:cNvPr id="5" name="Picture 4"/>
          <p:cNvPicPr>
            <a:picLocks noChangeAspect="1"/>
          </p:cNvPicPr>
          <p:nvPr/>
        </p:nvPicPr>
        <p:blipFill>
          <a:blip r:embed="rId3"/>
          <a:stretch>
            <a:fillRect/>
          </a:stretch>
        </p:blipFill>
        <p:spPr>
          <a:xfrm>
            <a:off x="1404030" y="5258869"/>
            <a:ext cx="8322365" cy="1093601"/>
          </a:xfrm>
          <a:prstGeom prst="rect">
            <a:avLst/>
          </a:prstGeom>
        </p:spPr>
      </p:pic>
      <p:sp>
        <p:nvSpPr>
          <p:cNvPr id="7" name="TextBox 6"/>
          <p:cNvSpPr txBox="1"/>
          <p:nvPr/>
        </p:nvSpPr>
        <p:spPr>
          <a:xfrm>
            <a:off x="1113183" y="6202017"/>
            <a:ext cx="8786191" cy="646331"/>
          </a:xfrm>
          <a:prstGeom prst="rect">
            <a:avLst/>
          </a:prstGeom>
          <a:noFill/>
        </p:spPr>
        <p:txBody>
          <a:bodyPr wrap="square" rtlCol="0">
            <a:spAutoFit/>
          </a:bodyPr>
          <a:lstStyle/>
          <a:p>
            <a:pPr algn="r" rtl="1"/>
            <a:r>
              <a:rPr lang="fa-IR" dirty="0">
                <a:cs typeface="B Zar" panose="00000400000000000000" pitchFamily="2" charset="-78"/>
              </a:rPr>
              <a:t>مرکز پژوهش های مجلس شورای اسلامی، آشنایی با مهم ترین دستگاه ها، قوانین،جالش ها و آمارهای حوزه ی زن و خانواده، ص </a:t>
            </a:r>
            <a:r>
              <a:rPr lang="fa-IR" dirty="0" smtClean="0">
                <a:cs typeface="B Zar" panose="00000400000000000000" pitchFamily="2" charset="-78"/>
              </a:rPr>
              <a:t>24</a:t>
            </a:r>
            <a:endParaRPr lang="en-US" dirty="0">
              <a:cs typeface="B Zar" panose="00000400000000000000" pitchFamily="2" charset="-78"/>
            </a:endParaRPr>
          </a:p>
        </p:txBody>
      </p:sp>
      <p:sp>
        <p:nvSpPr>
          <p:cNvPr id="8" name="TextBox 7"/>
          <p:cNvSpPr txBox="1"/>
          <p:nvPr/>
        </p:nvSpPr>
        <p:spPr>
          <a:xfrm>
            <a:off x="4399020" y="4289234"/>
            <a:ext cx="5168349" cy="369332"/>
          </a:xfrm>
          <a:prstGeom prst="rect">
            <a:avLst/>
          </a:prstGeom>
          <a:noFill/>
        </p:spPr>
        <p:txBody>
          <a:bodyPr wrap="square" rtlCol="0">
            <a:spAutoFit/>
          </a:bodyPr>
          <a:lstStyle/>
          <a:p>
            <a:pPr algn="r" rtl="1"/>
            <a:r>
              <a:rPr lang="fa-IR" dirty="0" smtClean="0">
                <a:cs typeface="B Zar" panose="00000400000000000000" pitchFamily="2" charset="-78"/>
              </a:rPr>
              <a:t>درآمدی بر کارآمدی نظام جمهوری اسلامی در قلمرو زنان، ص 281)</a:t>
            </a:r>
            <a:endParaRPr lang="en-US" dirty="0">
              <a:cs typeface="B Zar" panose="00000400000000000000" pitchFamily="2" charset="-78"/>
            </a:endParaRPr>
          </a:p>
        </p:txBody>
      </p:sp>
    </p:spTree>
    <p:extLst>
      <p:ext uri="{BB962C8B-B14F-4D97-AF65-F5344CB8AC3E}">
        <p14:creationId xmlns:p14="http://schemas.microsoft.com/office/powerpoint/2010/main" val="2604099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03092" y="705276"/>
            <a:ext cx="8596668" cy="3880773"/>
          </a:xfrm>
        </p:spPr>
        <p:txBody>
          <a:bodyPr>
            <a:normAutofit/>
          </a:bodyPr>
          <a:lstStyle/>
          <a:p>
            <a:pPr marL="0" indent="0" algn="r" rtl="1">
              <a:buNone/>
            </a:pPr>
            <a:r>
              <a:rPr lang="fa-IR" sz="2400" b="1" dirty="0" smtClean="0">
                <a:cs typeface="B Zar" panose="00000400000000000000" pitchFamily="2" charset="-78"/>
              </a:rPr>
              <a:t> فعالیت </a:t>
            </a:r>
            <a:r>
              <a:rPr lang="fa-IR" sz="2400" b="1" dirty="0">
                <a:cs typeface="B Zar" panose="00000400000000000000" pitchFamily="2" charset="-78"/>
              </a:rPr>
              <a:t>های قرآنی بانوان</a:t>
            </a:r>
          </a:p>
          <a:p>
            <a:pPr marL="0" indent="0" algn="r" rtl="1">
              <a:buNone/>
            </a:pPr>
            <a:r>
              <a:rPr lang="fa-IR" sz="2400" dirty="0">
                <a:cs typeface="B Zar" panose="00000400000000000000" pitchFamily="2" charset="-78"/>
              </a:rPr>
              <a:t> </a:t>
            </a:r>
            <a:r>
              <a:rPr lang="fa-IR" sz="2400" dirty="0" smtClean="0">
                <a:cs typeface="B Zar" panose="00000400000000000000" pitchFamily="2" charset="-78"/>
              </a:rPr>
              <a:t>   </a:t>
            </a:r>
            <a:r>
              <a:rPr lang="fa-IR" sz="2400" dirty="0">
                <a:cs typeface="B Zar" panose="00000400000000000000" pitchFamily="2" charset="-78"/>
              </a:rPr>
              <a:t>فعالیت بانوان در زمینه ی قرآن از جمله عرصه های اجتماعی فعال زنان است. راه اندازی تشکل مردمی قرآنی بانوان، راه اندازی آموزشگاه های قرآنی بانوان از جمله موارد مهم و قابل بیان در این حوزه است.</a:t>
            </a:r>
          </a:p>
          <a:p>
            <a:pPr marL="0" indent="0" algn="r" rtl="1">
              <a:buNone/>
            </a:pPr>
            <a:r>
              <a:rPr lang="fa-IR" sz="2400" dirty="0" smtClean="0">
                <a:cs typeface="B Zar" panose="00000400000000000000" pitchFamily="2" charset="-78"/>
              </a:rPr>
              <a:t>تا سال 1396، 11 </a:t>
            </a:r>
            <a:r>
              <a:rPr lang="fa-IR" sz="2400" dirty="0">
                <a:cs typeface="B Zar" panose="00000400000000000000" pitchFamily="2" charset="-78"/>
              </a:rPr>
              <a:t>هزار موسسه و خانه قرآنی شهری و </a:t>
            </a:r>
            <a:r>
              <a:rPr lang="fa-IR" sz="2400" dirty="0" smtClean="0">
                <a:cs typeface="B Zar" panose="00000400000000000000" pitchFamily="2" charset="-78"/>
              </a:rPr>
              <a:t>روستایی فعال در کشور فعالیت داشتند. این مراکز قرآنی 6میلیون نفر مخاطب دارد که 80 درصد از قرآن آموزان زنان هستند.</a:t>
            </a:r>
            <a:endParaRPr lang="en-US" sz="2400" dirty="0">
              <a:cs typeface="B Zar" panose="00000400000000000000" pitchFamily="2" charset="-78"/>
            </a:endParaRPr>
          </a:p>
        </p:txBody>
      </p:sp>
    </p:spTree>
    <p:extLst>
      <p:ext uri="{BB962C8B-B14F-4D97-AF65-F5344CB8AC3E}">
        <p14:creationId xmlns:p14="http://schemas.microsoft.com/office/powerpoint/2010/main" val="26409548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077532"/>
          </a:xfrm>
        </p:spPr>
        <p:txBody>
          <a:bodyPr/>
          <a:lstStyle/>
          <a:p>
            <a:pPr algn="r" rtl="1"/>
            <a:r>
              <a:rPr lang="fa-IR" dirty="0" smtClean="0">
                <a:cs typeface="B Titr" panose="00000700000000000000" pitchFamily="2" charset="-78"/>
              </a:rPr>
              <a:t>اشتغال و مشارکت اقتصادی</a:t>
            </a:r>
            <a:endParaRPr lang="en-US" dirty="0">
              <a:cs typeface="B Titr" panose="00000700000000000000" pitchFamily="2" charset="-78"/>
            </a:endParaRPr>
          </a:p>
        </p:txBody>
      </p:sp>
      <p:sp>
        <p:nvSpPr>
          <p:cNvPr id="3" name="Content Placeholder 2"/>
          <p:cNvSpPr>
            <a:spLocks noGrp="1"/>
          </p:cNvSpPr>
          <p:nvPr>
            <p:ph idx="1"/>
          </p:nvPr>
        </p:nvSpPr>
        <p:spPr>
          <a:xfrm>
            <a:off x="677334" y="1827369"/>
            <a:ext cx="8596668" cy="3880773"/>
          </a:xfrm>
        </p:spPr>
        <p:txBody>
          <a:bodyPr>
            <a:noAutofit/>
          </a:bodyPr>
          <a:lstStyle/>
          <a:p>
            <a:pPr algn="r" rtl="1"/>
            <a:r>
              <a:rPr lang="fa-IR" sz="2400" dirty="0" smtClean="0">
                <a:cs typeface="0 Zar" panose="00000400000000000000" pitchFamily="2" charset="-78"/>
              </a:rPr>
              <a:t>مبنای اشتغال زنان در دوران قبل از انقلاب اسلامی </a:t>
            </a:r>
            <a:r>
              <a:rPr lang="fa-IR" sz="2400" b="1" dirty="0" smtClean="0">
                <a:cs typeface="0 Zar" panose="00000400000000000000" pitchFamily="2" charset="-78"/>
              </a:rPr>
              <a:t>صرفا افزایش درآمد </a:t>
            </a:r>
            <a:r>
              <a:rPr lang="fa-IR" sz="2400" dirty="0" smtClean="0">
                <a:cs typeface="0 Zar" panose="00000400000000000000" pitchFamily="2" charset="-78"/>
              </a:rPr>
              <a:t>زنان بوده است. لیکن در دوران بعد از انقلاب اسلامی تغییر نگرش در این حوزه در اسناد بالادستی کشور به شکل زیر اتفاق افتاده است.</a:t>
            </a:r>
          </a:p>
          <a:p>
            <a:pPr algn="r" rtl="1"/>
            <a:r>
              <a:rPr lang="fa-IR" sz="2400" dirty="0" smtClean="0">
                <a:cs typeface="0 Zar" panose="00000400000000000000" pitchFamily="2" charset="-78"/>
              </a:rPr>
              <a:t>حذف مبنای درآمدزا بودن اشتغال و تعریف طیف متنوعی از فعالیت های اشتغالی زنان نظیر بسیج و مساجد و...</a:t>
            </a:r>
          </a:p>
          <a:p>
            <a:pPr algn="r" rtl="1"/>
            <a:r>
              <a:rPr lang="fa-IR" sz="2400" dirty="0" smtClean="0">
                <a:cs typeface="0 Zar" panose="00000400000000000000" pitchFamily="2" charset="-78"/>
              </a:rPr>
              <a:t>اولویت نقش مادری و همسری برای زنان در خانواده نسبت به اشتغال در جامعه</a:t>
            </a:r>
          </a:p>
          <a:p>
            <a:pPr algn="r" rtl="1"/>
            <a:r>
              <a:rPr lang="fa-IR" sz="2400" dirty="0" smtClean="0">
                <a:cs typeface="0 Zar" panose="00000400000000000000" pitchFamily="2" charset="-78"/>
              </a:rPr>
              <a:t>طرح اشتغال زنان برای زنان در حوزه هایی مانند آموزش و پزشکی</a:t>
            </a:r>
          </a:p>
        </p:txBody>
      </p:sp>
    </p:spTree>
    <p:extLst>
      <p:ext uri="{BB962C8B-B14F-4D97-AF65-F5344CB8AC3E}">
        <p14:creationId xmlns:p14="http://schemas.microsoft.com/office/powerpoint/2010/main" val="30813103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0213" y="872702"/>
            <a:ext cx="8596668" cy="3880773"/>
          </a:xfrm>
        </p:spPr>
        <p:txBody>
          <a:bodyPr/>
          <a:lstStyle/>
          <a:p>
            <a:pPr algn="r" rtl="1">
              <a:buFontTx/>
              <a:buChar char="-"/>
            </a:pPr>
            <a:r>
              <a:rPr lang="fa-IR" sz="2400" b="1" dirty="0" smtClean="0">
                <a:cs typeface="B Zar" panose="00000400000000000000" pitchFamily="2" charset="-78"/>
              </a:rPr>
              <a:t>تعداد زنان شاغل در آموزش و پرورش</a:t>
            </a:r>
          </a:p>
          <a:p>
            <a:pPr algn="r" rtl="1">
              <a:buFontTx/>
              <a:buChar char="-"/>
            </a:pPr>
            <a:endParaRPr lang="en-US" dirty="0"/>
          </a:p>
        </p:txBody>
      </p:sp>
      <p:pic>
        <p:nvPicPr>
          <p:cNvPr id="4" name="Picture 3"/>
          <p:cNvPicPr>
            <a:picLocks noChangeAspect="1"/>
          </p:cNvPicPr>
          <p:nvPr/>
        </p:nvPicPr>
        <p:blipFill>
          <a:blip r:embed="rId2"/>
          <a:stretch>
            <a:fillRect/>
          </a:stretch>
        </p:blipFill>
        <p:spPr>
          <a:xfrm>
            <a:off x="1153852" y="1983347"/>
            <a:ext cx="11647748" cy="3309870"/>
          </a:xfrm>
          <a:prstGeom prst="rect">
            <a:avLst/>
          </a:prstGeom>
        </p:spPr>
      </p:pic>
      <p:sp>
        <p:nvSpPr>
          <p:cNvPr id="2" name="TextBox 1"/>
          <p:cNvSpPr txBox="1"/>
          <p:nvPr/>
        </p:nvSpPr>
        <p:spPr>
          <a:xfrm>
            <a:off x="2292440" y="5106473"/>
            <a:ext cx="6774287" cy="373488"/>
          </a:xfrm>
          <a:prstGeom prst="rect">
            <a:avLst/>
          </a:prstGeom>
          <a:noFill/>
        </p:spPr>
        <p:txBody>
          <a:bodyPr wrap="square" rtlCol="0">
            <a:spAutoFit/>
          </a:bodyPr>
          <a:lstStyle/>
          <a:p>
            <a:pPr algn="r" rtl="1"/>
            <a:r>
              <a:rPr lang="fa-IR" dirty="0" smtClean="0">
                <a:cs typeface="B Zar" panose="00000400000000000000" pitchFamily="2" charset="-78"/>
              </a:rPr>
              <a:t>کاوش نو،1388:37 و مصاحبه معاون وزیر آموزش و پرورش، خبرگزاری ایسنا</a:t>
            </a:r>
            <a:endParaRPr lang="en-US" dirty="0">
              <a:cs typeface="B Zar" panose="00000400000000000000" pitchFamily="2" charset="-78"/>
            </a:endParaRPr>
          </a:p>
        </p:txBody>
      </p:sp>
    </p:spTree>
    <p:extLst>
      <p:ext uri="{BB962C8B-B14F-4D97-AF65-F5344CB8AC3E}">
        <p14:creationId xmlns:p14="http://schemas.microsoft.com/office/powerpoint/2010/main" val="241907557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2940" y="473457"/>
            <a:ext cx="8596668" cy="3880773"/>
          </a:xfrm>
        </p:spPr>
        <p:txBody>
          <a:bodyPr/>
          <a:lstStyle/>
          <a:p>
            <a:pPr marL="0" indent="0" algn="r" rtl="1">
              <a:buNone/>
            </a:pPr>
            <a:r>
              <a:rPr lang="fa-IR" sz="2400" dirty="0" smtClean="0">
                <a:cs typeface="B Zar" panose="00000400000000000000" pitchFamily="2" charset="-78"/>
              </a:rPr>
              <a:t>- </a:t>
            </a:r>
            <a:r>
              <a:rPr lang="fa-IR" sz="2400" b="1" dirty="0" smtClean="0">
                <a:cs typeface="B Zar" panose="00000400000000000000" pitchFamily="2" charset="-78"/>
              </a:rPr>
              <a:t>درصد </a:t>
            </a:r>
            <a:r>
              <a:rPr lang="fa-IR" sz="2400" b="1" dirty="0">
                <a:cs typeface="B Zar" panose="00000400000000000000" pitchFamily="2" charset="-78"/>
              </a:rPr>
              <a:t>زنان شاغل در وزارت بهداشت،درمان و آموزش پزشکی</a:t>
            </a:r>
          </a:p>
          <a:p>
            <a:pPr marL="0" indent="0" algn="r" rtl="1">
              <a:buNone/>
            </a:pPr>
            <a:r>
              <a:rPr lang="fa-IR" sz="2400" dirty="0">
                <a:cs typeface="B Zar" panose="00000400000000000000" pitchFamily="2" charset="-78"/>
              </a:rPr>
              <a:t>حضور زنان در مجموعه ی وزارت بهداشت، درمان و آموزش پزشکی کمک زیادی به افزایش رفاه حال و امنیت روانی بیماران زن می شود. درصد شاغلین زن در این حوزه قابل توجه است و نشان دهنده ی توجه به نیازهای واقعی زنان است</a:t>
            </a:r>
            <a:r>
              <a:rPr lang="fa-IR" sz="2400" dirty="0" smtClean="0">
                <a:cs typeface="B Zar" panose="00000400000000000000" pitchFamily="2" charset="-78"/>
              </a:rPr>
              <a:t>. (تعداد شاغلین زن از نظرکمی افزایش یافته است لیکن به دلیل رشد آمار </a:t>
            </a:r>
            <a:r>
              <a:rPr lang="fa-IR" sz="2400" smtClean="0">
                <a:cs typeface="B Zar" panose="00000400000000000000" pitchFamily="2" charset="-78"/>
              </a:rPr>
              <a:t>کل شاغلین وزارت بهداشت، </a:t>
            </a:r>
            <a:r>
              <a:rPr lang="fa-IR" sz="2400" dirty="0" smtClean="0">
                <a:cs typeface="B Zar" panose="00000400000000000000" pitchFamily="2" charset="-78"/>
              </a:rPr>
              <a:t>اشتغال </a:t>
            </a:r>
            <a:r>
              <a:rPr lang="fa-IR" sz="2400" smtClean="0">
                <a:cs typeface="B Zar" panose="00000400000000000000" pitchFamily="2" charset="-78"/>
              </a:rPr>
              <a:t>زنان از نظر درصدی کم </a:t>
            </a:r>
            <a:r>
              <a:rPr lang="fa-IR" sz="2400" dirty="0" smtClean="0">
                <a:cs typeface="B Zar" panose="00000400000000000000" pitchFamily="2" charset="-78"/>
              </a:rPr>
              <a:t>تر نمایان شده است)</a:t>
            </a:r>
            <a:endParaRPr lang="fa-IR" sz="2400" dirty="0" smtClean="0">
              <a:cs typeface="B Zar" panose="00000400000000000000" pitchFamily="2" charset="-78"/>
            </a:endParaRPr>
          </a:p>
          <a:p>
            <a:pPr marL="0" indent="0" algn="r" rtl="1">
              <a:buNone/>
            </a:pPr>
            <a:endParaRPr lang="fa-IR" dirty="0"/>
          </a:p>
          <a:p>
            <a:pPr algn="r" rtl="1"/>
            <a:endParaRPr lang="en-US" dirty="0"/>
          </a:p>
        </p:txBody>
      </p:sp>
      <p:pic>
        <p:nvPicPr>
          <p:cNvPr id="4" name="Picture 3"/>
          <p:cNvPicPr>
            <a:picLocks noChangeAspect="1"/>
          </p:cNvPicPr>
          <p:nvPr/>
        </p:nvPicPr>
        <p:blipFill>
          <a:blip r:embed="rId2"/>
          <a:stretch>
            <a:fillRect/>
          </a:stretch>
        </p:blipFill>
        <p:spPr>
          <a:xfrm>
            <a:off x="926447" y="2693916"/>
            <a:ext cx="12296698" cy="2843999"/>
          </a:xfrm>
          <a:prstGeom prst="rect">
            <a:avLst/>
          </a:prstGeom>
        </p:spPr>
      </p:pic>
      <p:sp>
        <p:nvSpPr>
          <p:cNvPr id="2" name="TextBox 1"/>
          <p:cNvSpPr txBox="1"/>
          <p:nvPr/>
        </p:nvSpPr>
        <p:spPr>
          <a:xfrm>
            <a:off x="3464417" y="5537915"/>
            <a:ext cx="6053071" cy="307777"/>
          </a:xfrm>
          <a:prstGeom prst="rect">
            <a:avLst/>
          </a:prstGeom>
          <a:noFill/>
        </p:spPr>
        <p:txBody>
          <a:bodyPr wrap="square" rtlCol="0">
            <a:spAutoFit/>
          </a:bodyPr>
          <a:lstStyle/>
          <a:p>
            <a:pPr algn="r" rtl="1"/>
            <a:r>
              <a:rPr lang="fa-IR" sz="1400" dirty="0" smtClean="0">
                <a:cs typeface="B Zar" panose="00000400000000000000" pitchFamily="2" charset="-78"/>
              </a:rPr>
              <a:t>(شورای فرهنگی اجتماعی زنان و خانواده </a:t>
            </a:r>
            <a:r>
              <a:rPr lang="en-US" sz="1400" dirty="0" smtClean="0">
                <a:cs typeface="B Zar" panose="00000400000000000000" pitchFamily="2" charset="-78"/>
              </a:rPr>
              <a:t>/http://zn.farhangoelm/ir</a:t>
            </a:r>
            <a:r>
              <a:rPr lang="fa-IR" sz="1400" dirty="0" smtClean="0">
                <a:cs typeface="B Zar" panose="00000400000000000000" pitchFamily="2" charset="-78"/>
              </a:rPr>
              <a:t>)</a:t>
            </a:r>
            <a:endParaRPr lang="en-US" sz="1400" dirty="0">
              <a:cs typeface="B Zar" panose="00000400000000000000" pitchFamily="2" charset="-78"/>
            </a:endParaRPr>
          </a:p>
        </p:txBody>
      </p:sp>
    </p:spTree>
    <p:extLst>
      <p:ext uri="{BB962C8B-B14F-4D97-AF65-F5344CB8AC3E}">
        <p14:creationId xmlns:p14="http://schemas.microsoft.com/office/powerpoint/2010/main" val="3780501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41668"/>
            <a:ext cx="9697791" cy="6581104"/>
          </a:xfrm>
        </p:spPr>
        <p:txBody>
          <a:bodyPr>
            <a:normAutofit fontScale="47500" lnSpcReduction="20000"/>
          </a:bodyPr>
          <a:lstStyle/>
          <a:p>
            <a:pPr algn="r" rtl="1"/>
            <a:r>
              <a:rPr lang="fa-IR" sz="5800" b="1" dirty="0" smtClean="0">
                <a:cs typeface="0 Zar" panose="00000400000000000000" pitchFamily="2" charset="-78"/>
              </a:rPr>
              <a:t>نگاه بنیانگذار انقلاب اسلامی، امام خمینی (ره) به زن</a:t>
            </a:r>
          </a:p>
          <a:p>
            <a:pPr marL="0" indent="0" algn="r" rtl="1">
              <a:buNone/>
            </a:pPr>
            <a:r>
              <a:rPr lang="fa-IR" sz="5100" dirty="0">
                <a:cs typeface="0 Zar" panose="00000400000000000000" pitchFamily="2" charset="-78"/>
              </a:rPr>
              <a:t>در بعد </a:t>
            </a:r>
            <a:r>
              <a:rPr lang="fa-IR" sz="5100" b="1" dirty="0">
                <a:cs typeface="0 Zar" panose="00000400000000000000" pitchFamily="2" charset="-78"/>
              </a:rPr>
              <a:t>جایگاه انسانی </a:t>
            </a:r>
            <a:r>
              <a:rPr lang="fa-IR" sz="5100" dirty="0">
                <a:cs typeface="0 Zar" panose="00000400000000000000" pitchFamily="2" charset="-78"/>
              </a:rPr>
              <a:t>زنان: «زن انسان است، آن هم یک انسان بزرگ، زن مربى جامعه است، از دامن زن </a:t>
            </a:r>
            <a:r>
              <a:rPr lang="fa-IR" sz="5100" dirty="0" smtClean="0">
                <a:cs typeface="0 Zar" panose="00000400000000000000" pitchFamily="2" charset="-78"/>
              </a:rPr>
              <a:t>انسان ها </a:t>
            </a:r>
            <a:r>
              <a:rPr lang="fa-IR" sz="5100" dirty="0">
                <a:cs typeface="0 Zar" panose="00000400000000000000" pitchFamily="2" charset="-78"/>
              </a:rPr>
              <a:t>پیدا </a:t>
            </a:r>
            <a:r>
              <a:rPr lang="fa-IR" sz="5100" dirty="0" smtClean="0">
                <a:cs typeface="0 Zar" panose="00000400000000000000" pitchFamily="2" charset="-78"/>
              </a:rPr>
              <a:t>مى شوند.»</a:t>
            </a:r>
            <a:endParaRPr lang="fa-IR" sz="5100" dirty="0">
              <a:cs typeface="0 Zar" panose="00000400000000000000" pitchFamily="2" charset="-78"/>
            </a:endParaRPr>
          </a:p>
          <a:p>
            <a:pPr marL="0" indent="0" algn="r" rtl="1">
              <a:buNone/>
            </a:pPr>
            <a:r>
              <a:rPr lang="fa-IR" sz="5100" dirty="0" smtClean="0">
                <a:cs typeface="0 Zar" panose="00000400000000000000" pitchFamily="2" charset="-78"/>
              </a:rPr>
              <a:t>در </a:t>
            </a:r>
            <a:r>
              <a:rPr lang="fa-IR" sz="5100" dirty="0">
                <a:cs typeface="0 Zar" panose="00000400000000000000" pitchFamily="2" charset="-78"/>
              </a:rPr>
              <a:t>بعد </a:t>
            </a:r>
            <a:r>
              <a:rPr lang="fa-IR" sz="5100" b="1" dirty="0">
                <a:cs typeface="0 Zar" panose="00000400000000000000" pitchFamily="2" charset="-78"/>
              </a:rPr>
              <a:t>تاریخ اسلام</a:t>
            </a:r>
            <a:r>
              <a:rPr lang="fa-IR" sz="5100" dirty="0">
                <a:cs typeface="0 Zar" panose="00000400000000000000" pitchFamily="2" charset="-78"/>
              </a:rPr>
              <a:t>: «تاریخ اسلام گواه احترامات بى حد رسول خداصلّی¬الله¬علیه¬وآله به این مولود شریف (حضرت </a:t>
            </a:r>
            <a:r>
              <a:rPr lang="fa-IR" sz="5100" dirty="0" smtClean="0">
                <a:cs typeface="0 Zar" panose="00000400000000000000" pitchFamily="2" charset="-78"/>
              </a:rPr>
              <a:t>زهراسلام الله علیها</a:t>
            </a:r>
            <a:r>
              <a:rPr lang="fa-IR" sz="5100" dirty="0">
                <a:cs typeface="0 Zar" panose="00000400000000000000" pitchFamily="2" charset="-78"/>
              </a:rPr>
              <a:t>) است، تا نشان دهد که زن، بزرگى </a:t>
            </a:r>
            <a:r>
              <a:rPr lang="fa-IR" sz="5100" dirty="0" smtClean="0">
                <a:cs typeface="0 Zar" panose="00000400000000000000" pitchFamily="2" charset="-78"/>
              </a:rPr>
              <a:t>ویژه اى </a:t>
            </a:r>
            <a:r>
              <a:rPr lang="fa-IR" sz="5100" dirty="0">
                <a:cs typeface="0 Zar" panose="00000400000000000000" pitchFamily="2" charset="-78"/>
              </a:rPr>
              <a:t>در جامعه دارد، که اگر برتر از مرد نباشد، کمتر نیست.»</a:t>
            </a:r>
          </a:p>
          <a:p>
            <a:pPr marL="0" indent="0" algn="r" rtl="1">
              <a:buNone/>
            </a:pPr>
            <a:r>
              <a:rPr lang="fa-IR" sz="5100" dirty="0">
                <a:cs typeface="0 Zar" panose="00000400000000000000" pitchFamily="2" charset="-78"/>
              </a:rPr>
              <a:t>در بعد </a:t>
            </a:r>
            <a:r>
              <a:rPr lang="fa-IR" sz="5100" b="1" dirty="0">
                <a:cs typeface="0 Zar" panose="00000400000000000000" pitchFamily="2" charset="-78"/>
              </a:rPr>
              <a:t>خانواده</a:t>
            </a:r>
            <a:r>
              <a:rPr lang="fa-IR" sz="5100" dirty="0">
                <a:cs typeface="0 Zar" panose="00000400000000000000" pitchFamily="2" charset="-78"/>
              </a:rPr>
              <a:t>: «دامن مادر </a:t>
            </a:r>
            <a:r>
              <a:rPr lang="fa-IR" sz="5100" dirty="0" smtClean="0">
                <a:cs typeface="0 Zar" panose="00000400000000000000" pitchFamily="2" charset="-78"/>
              </a:rPr>
              <a:t>بزرگ ترین مدرسه اى </a:t>
            </a:r>
            <a:r>
              <a:rPr lang="fa-IR" sz="5100" dirty="0">
                <a:cs typeface="0 Zar" panose="00000400000000000000" pitchFamily="2" charset="-78"/>
              </a:rPr>
              <a:t>است که بچه در </a:t>
            </a:r>
            <a:r>
              <a:rPr lang="fa-IR" sz="5100" dirty="0" smtClean="0">
                <a:cs typeface="0 Zar" panose="00000400000000000000" pitchFamily="2" charset="-78"/>
              </a:rPr>
              <a:t>آن جا </a:t>
            </a:r>
            <a:r>
              <a:rPr lang="fa-IR" sz="5100" dirty="0">
                <a:cs typeface="0 Zar" panose="00000400000000000000" pitchFamily="2" charset="-78"/>
              </a:rPr>
              <a:t>تربیت </a:t>
            </a:r>
            <a:r>
              <a:rPr lang="fa-IR" sz="5100" dirty="0" smtClean="0">
                <a:cs typeface="0 Zar" panose="00000400000000000000" pitchFamily="2" charset="-78"/>
              </a:rPr>
              <a:t>مى شود»</a:t>
            </a:r>
            <a:endParaRPr lang="fa-IR" sz="5100" dirty="0">
              <a:cs typeface="0 Zar" panose="00000400000000000000" pitchFamily="2" charset="-78"/>
            </a:endParaRPr>
          </a:p>
          <a:p>
            <a:pPr marL="0" indent="0" algn="r" rtl="1">
              <a:buNone/>
            </a:pPr>
            <a:r>
              <a:rPr lang="fa-IR" sz="5100" dirty="0">
                <a:cs typeface="0 Zar" panose="00000400000000000000" pitchFamily="2" charset="-78"/>
              </a:rPr>
              <a:t>در بعد </a:t>
            </a:r>
            <a:r>
              <a:rPr lang="fa-IR" sz="5100" b="1" dirty="0">
                <a:cs typeface="0 Zar" panose="00000400000000000000" pitchFamily="2" charset="-78"/>
              </a:rPr>
              <a:t>حقوق مادران</a:t>
            </a:r>
            <a:r>
              <a:rPr lang="fa-IR" sz="5100" dirty="0">
                <a:cs typeface="0 Zar" panose="00000400000000000000" pitchFamily="2" charset="-78"/>
              </a:rPr>
              <a:t>: «حقوق بسیار مادرها را </a:t>
            </a:r>
            <a:r>
              <a:rPr lang="fa-IR" sz="5100" dirty="0" smtClean="0">
                <a:cs typeface="0 Zar" panose="00000400000000000000" pitchFamily="2" charset="-78"/>
              </a:rPr>
              <a:t>نمى توان </a:t>
            </a:r>
            <a:r>
              <a:rPr lang="fa-IR" sz="5100" dirty="0">
                <a:cs typeface="0 Zar" panose="00000400000000000000" pitchFamily="2" charset="-78"/>
              </a:rPr>
              <a:t>شمرد و </a:t>
            </a:r>
            <a:r>
              <a:rPr lang="fa-IR" sz="5100" dirty="0" smtClean="0">
                <a:cs typeface="0 Zar" panose="00000400000000000000" pitchFamily="2" charset="-78"/>
              </a:rPr>
              <a:t>نمى توان </a:t>
            </a:r>
            <a:r>
              <a:rPr lang="fa-IR" sz="5100" dirty="0">
                <a:cs typeface="0 Zar" panose="00000400000000000000" pitchFamily="2" charset="-78"/>
              </a:rPr>
              <a:t>به حق ادا کرد، یک شبِ مادر نسبت به فرزندش، از </a:t>
            </a:r>
            <a:r>
              <a:rPr lang="fa-IR" sz="5100" dirty="0" smtClean="0">
                <a:cs typeface="0 Zar" panose="00000400000000000000" pitchFamily="2" charset="-78"/>
              </a:rPr>
              <a:t>سال ها </a:t>
            </a:r>
            <a:r>
              <a:rPr lang="fa-IR" sz="5100" dirty="0">
                <a:cs typeface="0 Zar" panose="00000400000000000000" pitchFamily="2" charset="-78"/>
              </a:rPr>
              <a:t>عمر پدر متعهد </a:t>
            </a:r>
            <a:r>
              <a:rPr lang="fa-IR" sz="5100" dirty="0" smtClean="0">
                <a:cs typeface="0 Zar" panose="00000400000000000000" pitchFamily="2" charset="-78"/>
              </a:rPr>
              <a:t>ارزنده تر </a:t>
            </a:r>
            <a:r>
              <a:rPr lang="fa-IR" sz="5100" dirty="0">
                <a:cs typeface="0 Zar" panose="00000400000000000000" pitchFamily="2" charset="-78"/>
              </a:rPr>
              <a:t>است. تجسم عطوفت و رحمت در دیدگان نورانى مادر، بارقه رحمت و عطوفت </a:t>
            </a:r>
            <a:r>
              <a:rPr lang="fa-IR" sz="5100" dirty="0" smtClean="0">
                <a:cs typeface="0 Zar" panose="00000400000000000000" pitchFamily="2" charset="-78"/>
              </a:rPr>
              <a:t>رب العالمین </a:t>
            </a:r>
            <a:r>
              <a:rPr lang="fa-IR" sz="5100" dirty="0">
                <a:cs typeface="0 Zar" panose="00000400000000000000" pitchFamily="2" charset="-78"/>
              </a:rPr>
              <a:t>است ...، اینکه در حدیث آمده است که «بهشت زیر </a:t>
            </a:r>
            <a:r>
              <a:rPr lang="fa-IR" sz="5100" dirty="0" smtClean="0">
                <a:cs typeface="0 Zar" panose="00000400000000000000" pitchFamily="2" charset="-78"/>
              </a:rPr>
              <a:t>قدم هاى </a:t>
            </a:r>
            <a:r>
              <a:rPr lang="fa-IR" sz="5100" dirty="0">
                <a:cs typeface="0 Zar" panose="00000400000000000000" pitchFamily="2" charset="-78"/>
              </a:rPr>
              <a:t>مادران است» یک حقیقت است</a:t>
            </a:r>
            <a:r>
              <a:rPr lang="fa-IR" sz="5100" dirty="0" smtClean="0">
                <a:cs typeface="0 Zar" panose="00000400000000000000" pitchFamily="2" charset="-78"/>
              </a:rPr>
              <a:t>.»</a:t>
            </a:r>
            <a:endParaRPr lang="fa-IR" sz="5100" dirty="0">
              <a:cs typeface="0 Zar" panose="00000400000000000000" pitchFamily="2" charset="-78"/>
            </a:endParaRPr>
          </a:p>
          <a:p>
            <a:pPr marL="0" indent="0" algn="r" rtl="1">
              <a:buNone/>
            </a:pPr>
            <a:r>
              <a:rPr lang="fa-IR" sz="5100" dirty="0">
                <a:cs typeface="0 Zar" panose="00000400000000000000" pitchFamily="2" charset="-78"/>
              </a:rPr>
              <a:t>در بعد </a:t>
            </a:r>
            <a:r>
              <a:rPr lang="fa-IR" sz="5100" b="1" dirty="0">
                <a:cs typeface="0 Zar" panose="00000400000000000000" pitchFamily="2" charset="-78"/>
              </a:rPr>
              <a:t>تحصیل علم</a:t>
            </a:r>
            <a:r>
              <a:rPr lang="fa-IR" sz="5100" dirty="0">
                <a:cs typeface="0 Zar" panose="00000400000000000000" pitchFamily="2" charset="-78"/>
              </a:rPr>
              <a:t>: «شماها در تحصیل کوشش کنید که براى فضایل اخلاقى، [بر] فضایل اعمالى مجهز شوید، شما براى آتیه مملکت ما جوانان نیرومند تربیت کنید</a:t>
            </a:r>
            <a:r>
              <a:rPr lang="fa-IR" sz="5100" dirty="0" smtClean="0">
                <a:cs typeface="0 Zar" panose="00000400000000000000" pitchFamily="2" charset="-78"/>
              </a:rPr>
              <a:t>.»</a:t>
            </a:r>
            <a:endParaRPr lang="fa-IR" sz="5100" dirty="0">
              <a:cs typeface="0 Zar" panose="00000400000000000000" pitchFamily="2" charset="-78"/>
            </a:endParaRPr>
          </a:p>
          <a:p>
            <a:pPr marL="0" indent="0" algn="r" rtl="1">
              <a:buNone/>
            </a:pPr>
            <a:r>
              <a:rPr lang="fa-IR" sz="5100" dirty="0">
                <a:cs typeface="0 Zar" panose="00000400000000000000" pitchFamily="2" charset="-78"/>
              </a:rPr>
              <a:t>در بعد</a:t>
            </a:r>
            <a:r>
              <a:rPr lang="fa-IR" sz="5100" b="1" dirty="0">
                <a:cs typeface="0 Zar" panose="00000400000000000000" pitchFamily="2" charset="-78"/>
              </a:rPr>
              <a:t> اجتماعی</a:t>
            </a:r>
            <a:r>
              <a:rPr lang="fa-IR" sz="5100" dirty="0">
                <a:cs typeface="0 Zar" panose="00000400000000000000" pitchFamily="2" charset="-78"/>
              </a:rPr>
              <a:t>: «شما باید در همه </a:t>
            </a:r>
            <a:r>
              <a:rPr lang="fa-IR" sz="5100" dirty="0" smtClean="0">
                <a:cs typeface="0 Zar" panose="00000400000000000000" pitchFamily="2" charset="-78"/>
              </a:rPr>
              <a:t>صحنه ها </a:t>
            </a:r>
            <a:r>
              <a:rPr lang="fa-IR" sz="5100" dirty="0">
                <a:cs typeface="0 Zar" panose="00000400000000000000" pitchFamily="2" charset="-78"/>
              </a:rPr>
              <a:t>و </a:t>
            </a:r>
            <a:r>
              <a:rPr lang="fa-IR" sz="5100" dirty="0" smtClean="0">
                <a:cs typeface="0 Zar" panose="00000400000000000000" pitchFamily="2" charset="-78"/>
              </a:rPr>
              <a:t>میدان ها </a:t>
            </a:r>
            <a:r>
              <a:rPr lang="fa-IR" sz="5100" dirty="0">
                <a:cs typeface="0 Zar" panose="00000400000000000000" pitchFamily="2" charset="-78"/>
              </a:rPr>
              <a:t>آن قدرى که اسلام اجازه داده وارد باشید</a:t>
            </a:r>
            <a:r>
              <a:rPr lang="fa-IR" sz="5100" dirty="0" smtClean="0">
                <a:cs typeface="0 Zar" panose="00000400000000000000" pitchFamily="2" charset="-78"/>
              </a:rPr>
              <a:t>...»</a:t>
            </a:r>
            <a:endParaRPr lang="fa-IR" sz="5100" dirty="0">
              <a:cs typeface="0 Zar" panose="00000400000000000000" pitchFamily="2" charset="-78"/>
            </a:endParaRPr>
          </a:p>
          <a:p>
            <a:pPr marL="0" indent="0" algn="r" rtl="1">
              <a:buNone/>
            </a:pPr>
            <a:r>
              <a:rPr lang="fa-IR" sz="5100" dirty="0" smtClean="0">
                <a:cs typeface="0 Zar" panose="00000400000000000000" pitchFamily="2" charset="-78"/>
              </a:rPr>
              <a:t>در </a:t>
            </a:r>
            <a:r>
              <a:rPr lang="fa-IR" sz="5100" dirty="0">
                <a:cs typeface="0 Zar" panose="00000400000000000000" pitchFamily="2" charset="-78"/>
              </a:rPr>
              <a:t>بعد</a:t>
            </a:r>
            <a:r>
              <a:rPr lang="fa-IR" sz="5100" b="1" dirty="0">
                <a:cs typeface="0 Zar" panose="00000400000000000000" pitchFamily="2" charset="-78"/>
              </a:rPr>
              <a:t> سیاسی</a:t>
            </a:r>
            <a:r>
              <a:rPr lang="fa-IR" sz="5100" dirty="0">
                <a:cs typeface="0 Zar" panose="00000400000000000000" pitchFamily="2" charset="-78"/>
              </a:rPr>
              <a:t>: «...همان طورى که مردها باید در امور سیاسى دخالت کنند و جامعه خودشان را حفظ کنند، </a:t>
            </a:r>
            <a:r>
              <a:rPr lang="fa-IR" sz="5100" dirty="0" smtClean="0">
                <a:cs typeface="0 Zar" panose="00000400000000000000" pitchFamily="2" charset="-78"/>
              </a:rPr>
              <a:t>زن ها </a:t>
            </a:r>
            <a:r>
              <a:rPr lang="fa-IR" sz="5100" dirty="0">
                <a:cs typeface="0 Zar" panose="00000400000000000000" pitchFamily="2" charset="-78"/>
              </a:rPr>
              <a:t>هم باید دخالت کنند و جامعه را حفظ کنند</a:t>
            </a:r>
            <a:r>
              <a:rPr lang="fa-IR" sz="5100" dirty="0" smtClean="0">
                <a:cs typeface="0 Zar" panose="00000400000000000000" pitchFamily="2" charset="-78"/>
              </a:rPr>
              <a:t>.»</a:t>
            </a:r>
            <a:endParaRPr lang="fa-IR" sz="5100" dirty="0">
              <a:cs typeface="0 Zar" panose="00000400000000000000" pitchFamily="2" charset="-78"/>
            </a:endParaRPr>
          </a:p>
          <a:p>
            <a:pPr marL="0" indent="0" algn="r" rtl="1">
              <a:buNone/>
            </a:pPr>
            <a:r>
              <a:rPr lang="fa-IR" sz="5100" dirty="0">
                <a:cs typeface="0 Zar" panose="00000400000000000000" pitchFamily="2" charset="-78"/>
              </a:rPr>
              <a:t>در </a:t>
            </a:r>
            <a:r>
              <a:rPr lang="fa-IR" sz="5100" dirty="0" smtClean="0">
                <a:cs typeface="0 Zar" panose="00000400000000000000" pitchFamily="2" charset="-78"/>
              </a:rPr>
              <a:t>بعد</a:t>
            </a:r>
            <a:r>
              <a:rPr lang="fa-IR" sz="5100" b="1" dirty="0" smtClean="0">
                <a:cs typeface="0 Zar" panose="00000400000000000000" pitchFamily="2" charset="-78"/>
              </a:rPr>
              <a:t> </a:t>
            </a:r>
            <a:r>
              <a:rPr lang="fa-IR" sz="5100" b="1" dirty="0">
                <a:cs typeface="0 Zar" panose="00000400000000000000" pitchFamily="2" charset="-78"/>
              </a:rPr>
              <a:t>فرهنگی</a:t>
            </a:r>
            <a:r>
              <a:rPr lang="fa-IR" sz="5100" dirty="0">
                <a:cs typeface="0 Zar" panose="00000400000000000000" pitchFamily="2" charset="-78"/>
              </a:rPr>
              <a:t>: «این فرهنگ را باید زنده کرد و شما </a:t>
            </a:r>
            <a:r>
              <a:rPr lang="fa-IR" sz="5100" dirty="0" smtClean="0">
                <a:cs typeface="0 Zar" panose="00000400000000000000" pitchFamily="2" charset="-78"/>
              </a:rPr>
              <a:t>خانم ها </a:t>
            </a:r>
            <a:r>
              <a:rPr lang="fa-IR" sz="5100" dirty="0">
                <a:cs typeface="0 Zar" panose="00000400000000000000" pitchFamily="2" charset="-78"/>
              </a:rPr>
              <a:t>همان طورى که آقایان مشغول هستند، همان طورى که مردها در جبهه علمى و فرهنگى مشغول هستند، شما هم باید مشغول باشید.»</a:t>
            </a:r>
          </a:p>
          <a:p>
            <a:pPr marL="0" indent="0" algn="r" rtl="1">
              <a:buNone/>
            </a:pPr>
            <a:endParaRPr lang="en-US" sz="5100" b="1" dirty="0">
              <a:cs typeface="0 Zar" panose="00000400000000000000" pitchFamily="2" charset="-78"/>
            </a:endParaRPr>
          </a:p>
        </p:txBody>
      </p:sp>
    </p:spTree>
    <p:extLst>
      <p:ext uri="{BB962C8B-B14F-4D97-AF65-F5344CB8AC3E}">
        <p14:creationId xmlns:p14="http://schemas.microsoft.com/office/powerpoint/2010/main" val="30017519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214" y="326264"/>
            <a:ext cx="8977788" cy="729804"/>
          </a:xfrm>
        </p:spPr>
        <p:txBody>
          <a:bodyPr>
            <a:normAutofit/>
          </a:bodyPr>
          <a:lstStyle/>
          <a:p>
            <a:pPr algn="r" rtl="1"/>
            <a:r>
              <a:rPr lang="fa-IR" b="1" dirty="0" smtClean="0">
                <a:cs typeface="0 Zar" panose="00000400000000000000" pitchFamily="2" charset="-78"/>
              </a:rPr>
              <a:t>نگاه مقام معظم رهبری(مدظله العالی) به زنان</a:t>
            </a:r>
            <a:endParaRPr lang="en-US" b="1" dirty="0">
              <a:cs typeface="0 Zar" panose="00000400000000000000" pitchFamily="2" charset="-78"/>
            </a:endParaRPr>
          </a:p>
        </p:txBody>
      </p:sp>
      <p:sp>
        <p:nvSpPr>
          <p:cNvPr id="3" name="Content Placeholder 2"/>
          <p:cNvSpPr>
            <a:spLocks noGrp="1"/>
          </p:cNvSpPr>
          <p:nvPr>
            <p:ph idx="1"/>
          </p:nvPr>
        </p:nvSpPr>
        <p:spPr>
          <a:xfrm>
            <a:off x="386366" y="1056068"/>
            <a:ext cx="9105362" cy="4675031"/>
          </a:xfrm>
        </p:spPr>
        <p:txBody>
          <a:bodyPr/>
          <a:lstStyle/>
          <a:p>
            <a:pPr algn="r" rtl="1"/>
            <a:r>
              <a:rPr lang="fa-IR" sz="2800" dirty="0">
                <a:cs typeface="0 Zar" panose="00000400000000000000" pitchFamily="2" charset="-78"/>
              </a:rPr>
              <a:t>زن پیش خدای متعال مثل مرد است. در طی مراتب معنوی و الهی بین این دو جنس هیچ تفاوتی نیست. در این جاده‌ی تکامل و تعالی، آن که حرکت می‌کند، انسان است. در حقوق اجتماعی و حقوق شخصی و فردی بین زن و مرد تفاوتی وجود ندارد. در چند مسأله‌ی اختصاصیِ شخصی امتیازاتی به زن داده شده است، در چند مسأله امتیازاتی به مرد داده شده است؛ آن هم بر اساس اقتضای طبیعت زن و مرد؛ این اسلام است؛ متین‌ترین، منطقی‌ترین، عملی‌ترین قوانین و حدود و مرزهایی که ممکن است انسان در زمینه‌ی مسأله‌ی جنسیت فرض کند. (بیانات در جمع مداحان، 11/02/92)</a:t>
            </a:r>
          </a:p>
          <a:p>
            <a:pPr algn="r" rtl="1"/>
            <a:endParaRPr lang="en-US" dirty="0"/>
          </a:p>
        </p:txBody>
      </p:sp>
    </p:spTree>
    <p:extLst>
      <p:ext uri="{BB962C8B-B14F-4D97-AF65-F5344CB8AC3E}">
        <p14:creationId xmlns:p14="http://schemas.microsoft.com/office/powerpoint/2010/main" val="2572611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1575" y="399246"/>
            <a:ext cx="8596668" cy="5640945"/>
          </a:xfrm>
        </p:spPr>
        <p:txBody>
          <a:bodyPr/>
          <a:lstStyle/>
          <a:p>
            <a:pPr algn="r" rtl="1"/>
            <a:r>
              <a:rPr lang="fa-IR" dirty="0" smtClean="0">
                <a:cs typeface="B Titr" panose="00000700000000000000" pitchFamily="2" charset="-78"/>
              </a:rPr>
              <a:t>نگاه تطبیقی به حوزه های مختلف زنان در دوران قبل و بعد از انقلاب اسلامی</a:t>
            </a:r>
            <a:br>
              <a:rPr lang="fa-IR" dirty="0" smtClean="0">
                <a:cs typeface="B Titr" panose="00000700000000000000" pitchFamily="2" charset="-78"/>
              </a:rPr>
            </a:br>
            <a:r>
              <a:rPr lang="fa-IR" dirty="0" smtClean="0">
                <a:cs typeface="B Titr" panose="00000700000000000000" pitchFamily="2" charset="-78"/>
              </a:rPr>
              <a:t/>
            </a:r>
            <a:br>
              <a:rPr lang="fa-IR" dirty="0" smtClean="0">
                <a:cs typeface="B Titr" panose="00000700000000000000" pitchFamily="2" charset="-78"/>
              </a:rPr>
            </a:br>
            <a:r>
              <a:rPr lang="fa-IR" sz="3200" b="1" dirty="0" smtClean="0">
                <a:solidFill>
                  <a:schemeClr val="accent6"/>
                </a:solidFill>
                <a:cs typeface="0 Zar" panose="00000400000000000000" pitchFamily="2" charset="-78"/>
              </a:rPr>
              <a:t>1- آموزش</a:t>
            </a:r>
            <a:br>
              <a:rPr lang="fa-IR" sz="3200" b="1" dirty="0" smtClean="0">
                <a:solidFill>
                  <a:schemeClr val="accent6"/>
                </a:solidFill>
                <a:cs typeface="0 Zar" panose="00000400000000000000" pitchFamily="2" charset="-78"/>
              </a:rPr>
            </a:br>
            <a:r>
              <a:rPr lang="fa-IR" sz="3200" b="1" dirty="0" smtClean="0">
                <a:solidFill>
                  <a:schemeClr val="accent6"/>
                </a:solidFill>
                <a:cs typeface="0 Zar" panose="00000400000000000000" pitchFamily="2" charset="-78"/>
              </a:rPr>
              <a:t>2- عرصه ی اجتماعی</a:t>
            </a:r>
            <a:br>
              <a:rPr lang="fa-IR" sz="3200" b="1" dirty="0" smtClean="0">
                <a:solidFill>
                  <a:schemeClr val="accent6"/>
                </a:solidFill>
                <a:cs typeface="0 Zar" panose="00000400000000000000" pitchFamily="2" charset="-78"/>
              </a:rPr>
            </a:br>
            <a:r>
              <a:rPr lang="fa-IR" sz="3200" b="1" dirty="0" smtClean="0">
                <a:solidFill>
                  <a:schemeClr val="accent6"/>
                </a:solidFill>
                <a:cs typeface="0 Zar" panose="00000400000000000000" pitchFamily="2" charset="-78"/>
              </a:rPr>
              <a:t>3- بهداشت و سلامت</a:t>
            </a:r>
            <a:br>
              <a:rPr lang="fa-IR" sz="3200" b="1" dirty="0" smtClean="0">
                <a:solidFill>
                  <a:schemeClr val="accent6"/>
                </a:solidFill>
                <a:cs typeface="0 Zar" panose="00000400000000000000" pitchFamily="2" charset="-78"/>
              </a:rPr>
            </a:br>
            <a:r>
              <a:rPr lang="fa-IR" sz="3200" b="1" dirty="0" smtClean="0">
                <a:solidFill>
                  <a:schemeClr val="accent6"/>
                </a:solidFill>
                <a:cs typeface="0 Zar" panose="00000400000000000000" pitchFamily="2" charset="-78"/>
              </a:rPr>
              <a:t>4- عرصه ی سیاسی</a:t>
            </a:r>
            <a:br>
              <a:rPr lang="fa-IR" sz="3200" b="1" dirty="0" smtClean="0">
                <a:solidFill>
                  <a:schemeClr val="accent6"/>
                </a:solidFill>
                <a:cs typeface="0 Zar" panose="00000400000000000000" pitchFamily="2" charset="-78"/>
              </a:rPr>
            </a:br>
            <a:r>
              <a:rPr lang="fa-IR" sz="3200" b="1" dirty="0" smtClean="0">
                <a:solidFill>
                  <a:schemeClr val="accent6"/>
                </a:solidFill>
                <a:cs typeface="0 Zar" panose="00000400000000000000" pitchFamily="2" charset="-78"/>
              </a:rPr>
              <a:t>5- حوزه ی حقوقی، سیاستگذاری و اجرا</a:t>
            </a:r>
            <a:br>
              <a:rPr lang="fa-IR" sz="3200" b="1" dirty="0" smtClean="0">
                <a:solidFill>
                  <a:schemeClr val="accent6"/>
                </a:solidFill>
                <a:cs typeface="0 Zar" panose="00000400000000000000" pitchFamily="2" charset="-78"/>
              </a:rPr>
            </a:br>
            <a:r>
              <a:rPr lang="fa-IR" sz="3200" b="1" dirty="0" smtClean="0">
                <a:solidFill>
                  <a:schemeClr val="accent6"/>
                </a:solidFill>
                <a:cs typeface="0 Zar" panose="00000400000000000000" pitchFamily="2" charset="-78"/>
              </a:rPr>
              <a:t>6- عرصه ی فرهنگ و هنر</a:t>
            </a:r>
            <a:br>
              <a:rPr lang="fa-IR" sz="3200" b="1" dirty="0" smtClean="0">
                <a:solidFill>
                  <a:schemeClr val="accent6"/>
                </a:solidFill>
                <a:cs typeface="0 Zar" panose="00000400000000000000" pitchFamily="2" charset="-78"/>
              </a:rPr>
            </a:br>
            <a:r>
              <a:rPr lang="fa-IR" sz="3200" b="1" dirty="0" smtClean="0">
                <a:solidFill>
                  <a:schemeClr val="accent6"/>
                </a:solidFill>
                <a:cs typeface="0 Zar" panose="00000400000000000000" pitchFamily="2" charset="-78"/>
              </a:rPr>
              <a:t>7-اشتغال</a:t>
            </a:r>
            <a:endParaRPr lang="en-US" b="1" dirty="0">
              <a:solidFill>
                <a:schemeClr val="accent6"/>
              </a:solidFill>
              <a:cs typeface="0 Zar" panose="00000400000000000000" pitchFamily="2" charset="-78"/>
            </a:endParaRPr>
          </a:p>
        </p:txBody>
      </p:sp>
    </p:spTree>
    <p:extLst>
      <p:ext uri="{BB962C8B-B14F-4D97-AF65-F5344CB8AC3E}">
        <p14:creationId xmlns:p14="http://schemas.microsoft.com/office/powerpoint/2010/main" val="18563344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61870"/>
            <a:ext cx="8596668" cy="755561"/>
          </a:xfrm>
        </p:spPr>
        <p:txBody>
          <a:bodyPr/>
          <a:lstStyle/>
          <a:p>
            <a:pPr algn="r" rtl="1"/>
            <a:r>
              <a:rPr lang="fa-IR" dirty="0" smtClean="0">
                <a:cs typeface="B Titr" panose="00000700000000000000" pitchFamily="2" charset="-78"/>
              </a:rPr>
              <a:t>آموزش</a:t>
            </a:r>
            <a:endParaRPr lang="en-US" dirty="0">
              <a:cs typeface="B Titr" panose="00000700000000000000" pitchFamily="2" charset="-78"/>
            </a:endParaRPr>
          </a:p>
        </p:txBody>
      </p:sp>
      <p:sp>
        <p:nvSpPr>
          <p:cNvPr id="3" name="Content Placeholder 2"/>
          <p:cNvSpPr>
            <a:spLocks noGrp="1"/>
          </p:cNvSpPr>
          <p:nvPr>
            <p:ph idx="1"/>
          </p:nvPr>
        </p:nvSpPr>
        <p:spPr>
          <a:xfrm>
            <a:off x="677334" y="1287887"/>
            <a:ext cx="8596668" cy="3902299"/>
          </a:xfrm>
        </p:spPr>
        <p:txBody>
          <a:bodyPr>
            <a:normAutofit/>
          </a:bodyPr>
          <a:lstStyle/>
          <a:p>
            <a:pPr marL="0" indent="0" algn="just" rtl="1">
              <a:buNone/>
            </a:pPr>
            <a:r>
              <a:rPr lang="fa-IR" sz="2800" b="1" dirty="0" smtClean="0">
                <a:cs typeface="0 Zar" panose="00000400000000000000" pitchFamily="2" charset="-78"/>
              </a:rPr>
              <a:t>-میزان سوادآموزی</a:t>
            </a:r>
          </a:p>
          <a:p>
            <a:pPr algn="just" rtl="1"/>
            <a:r>
              <a:rPr lang="fa-IR" sz="2800" dirty="0" smtClean="0">
                <a:cs typeface="0 Zar" panose="00000400000000000000" pitchFamily="2" charset="-78"/>
              </a:rPr>
              <a:t>در </a:t>
            </a:r>
            <a:r>
              <a:rPr lang="fa-IR" sz="2800" dirty="0">
                <a:cs typeface="0 Zar" panose="00000400000000000000" pitchFamily="2" charset="-78"/>
              </a:rPr>
              <a:t>سال 1354 نسبت باسوادى زنان </a:t>
            </a:r>
            <a:r>
              <a:rPr lang="fa-IR" sz="2800" dirty="0" smtClean="0">
                <a:cs typeface="0 Zar" panose="00000400000000000000" pitchFamily="2" charset="-78"/>
              </a:rPr>
              <a:t>35.5درصد بوده است. </a:t>
            </a:r>
            <a:r>
              <a:rPr lang="fa-IR" sz="2800" b="1" dirty="0">
                <a:cs typeface="0 Zar" panose="00000400000000000000" pitchFamily="2" charset="-78"/>
              </a:rPr>
              <a:t>یعنى در سالهاى آخر حکومت پهلوى هنوز حدود 65درصد از زنان ایران بی‌سواد </a:t>
            </a:r>
            <a:r>
              <a:rPr lang="fa-IR" sz="2800" b="1" dirty="0" smtClean="0">
                <a:cs typeface="0 Zar" panose="00000400000000000000" pitchFamily="2" charset="-78"/>
              </a:rPr>
              <a:t>بودند.</a:t>
            </a:r>
            <a:r>
              <a:rPr lang="fa-IR" sz="2800" dirty="0" smtClean="0">
                <a:cs typeface="0 Zar" panose="00000400000000000000" pitchFamily="2" charset="-78"/>
              </a:rPr>
              <a:t>این </a:t>
            </a:r>
            <a:r>
              <a:rPr lang="fa-IR" sz="2800" dirty="0">
                <a:cs typeface="0 Zar" panose="00000400000000000000" pitchFamily="2" charset="-78"/>
              </a:rPr>
              <a:t>در حالی است </a:t>
            </a:r>
            <a:r>
              <a:rPr lang="fa-IR" sz="2800" dirty="0" smtClean="0">
                <a:cs typeface="0 Zar" panose="00000400000000000000" pitchFamily="2" charset="-78"/>
              </a:rPr>
              <a:t>که نرخ </a:t>
            </a:r>
            <a:r>
              <a:rPr lang="fa-IR" sz="2800" dirty="0">
                <a:cs typeface="0 Zar" panose="00000400000000000000" pitchFamily="2" charset="-78"/>
              </a:rPr>
              <a:t>باسوادی زنان </a:t>
            </a:r>
            <a:r>
              <a:rPr lang="fa-IR" sz="2800" dirty="0" smtClean="0">
                <a:cs typeface="0 Zar" panose="00000400000000000000" pitchFamily="2" charset="-78"/>
              </a:rPr>
              <a:t>در دهه های اخیر روندی </a:t>
            </a:r>
            <a:r>
              <a:rPr lang="fa-IR" sz="2800" dirty="0">
                <a:cs typeface="0 Zar" panose="00000400000000000000" pitchFamily="2" charset="-78"/>
              </a:rPr>
              <a:t>افزایشی داشته و از ۵۲ درصد در سال ۱۳۶۵ به</a:t>
            </a:r>
            <a:r>
              <a:rPr lang="fa-IR" sz="2800" b="1" dirty="0">
                <a:cs typeface="0 Zar" panose="00000400000000000000" pitchFamily="2" charset="-78"/>
              </a:rPr>
              <a:t> ۸۴ درصد در سال ۱۳۹۵ رسیده </a:t>
            </a:r>
            <a:r>
              <a:rPr lang="fa-IR" sz="2800" b="1" dirty="0" smtClean="0">
                <a:cs typeface="0 Zar" panose="00000400000000000000" pitchFamily="2" charset="-78"/>
              </a:rPr>
              <a:t>است</a:t>
            </a:r>
            <a:r>
              <a:rPr lang="fa-IR" sz="1400" dirty="0" smtClean="0">
                <a:cs typeface="B Zar" panose="00000400000000000000" pitchFamily="2" charset="-78"/>
              </a:rPr>
              <a:t>.</a:t>
            </a:r>
            <a:r>
              <a:rPr lang="en-US" sz="1400" dirty="0" smtClean="0">
                <a:cs typeface="B Zar" panose="00000400000000000000" pitchFamily="2" charset="-78"/>
              </a:rPr>
              <a:t> )</a:t>
            </a:r>
            <a:r>
              <a:rPr lang="fa-IR" sz="1400" dirty="0" smtClean="0">
                <a:cs typeface="B Zar" panose="00000400000000000000" pitchFamily="2" charset="-78"/>
              </a:rPr>
              <a:t>دفتر جمعیت، نیروی کار و سرشمار.</a:t>
            </a:r>
            <a:r>
              <a:rPr lang="en-US" sz="1400" dirty="0" smtClean="0">
                <a:cs typeface="B Zar" panose="00000400000000000000" pitchFamily="2" charset="-78"/>
              </a:rPr>
              <a:t>http://salnameh.sci.org.ir/tableshow/printverion.aspx</a:t>
            </a:r>
            <a:r>
              <a:rPr lang="fa-IR" sz="1400" dirty="0" smtClean="0">
                <a:cs typeface="B Zar" panose="00000400000000000000" pitchFamily="2" charset="-78"/>
              </a:rPr>
              <a:t>)</a:t>
            </a:r>
            <a:endParaRPr lang="fa-IR" sz="1400" dirty="0" smtClean="0">
              <a:cs typeface="B Zar" panose="00000400000000000000" pitchFamily="2" charset="-78"/>
            </a:endParaRPr>
          </a:p>
          <a:p>
            <a:pPr marL="0" indent="0" algn="just" rtl="1">
              <a:buNone/>
            </a:pPr>
            <a:endParaRPr lang="fa-IR" sz="2800" b="1" dirty="0" smtClean="0">
              <a:cs typeface="0 Zar" panose="00000400000000000000" pitchFamily="2" charset="-78"/>
            </a:endParaRPr>
          </a:p>
          <a:p>
            <a:pPr algn="just" rtl="1"/>
            <a:endParaRPr lang="fa-IR" sz="2800" dirty="0" smtClean="0">
              <a:cs typeface="0 Zar" panose="00000400000000000000" pitchFamily="2" charset="-78"/>
            </a:endParaRPr>
          </a:p>
          <a:p>
            <a:pPr marL="0" indent="0" algn="just" rtl="1">
              <a:buNone/>
            </a:pPr>
            <a:endParaRPr lang="en-US" sz="2800" dirty="0">
              <a:cs typeface="0 Zar" panose="00000400000000000000" pitchFamily="2" charset="-78"/>
            </a:endParaRPr>
          </a:p>
        </p:txBody>
      </p:sp>
    </p:spTree>
    <p:extLst>
      <p:ext uri="{BB962C8B-B14F-4D97-AF65-F5344CB8AC3E}">
        <p14:creationId xmlns:p14="http://schemas.microsoft.com/office/powerpoint/2010/main" val="23798880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03092" y="486335"/>
            <a:ext cx="8596668" cy="3880773"/>
          </a:xfrm>
        </p:spPr>
        <p:txBody>
          <a:bodyPr/>
          <a:lstStyle/>
          <a:p>
            <a:pPr algn="r" rtl="1"/>
            <a:r>
              <a:rPr lang="fa-IR" sz="2600" b="1" dirty="0" smtClean="0">
                <a:cs typeface="B Zar" panose="00000400000000000000" pitchFamily="2" charset="-78"/>
              </a:rPr>
              <a:t>تعداد دانش آموزان دختر</a:t>
            </a:r>
          </a:p>
          <a:p>
            <a:pPr marL="0" indent="0" algn="r" rtl="1">
              <a:buNone/>
            </a:pPr>
            <a:r>
              <a:rPr lang="fa-IR" sz="2600" dirty="0" smtClean="0">
                <a:cs typeface="B Zar" panose="00000400000000000000" pitchFamily="2" charset="-78"/>
              </a:rPr>
              <a:t>تحصیل دانش آموزان دختر در دوران بعد از انقلاب اسلامی پیشرفت چشمگیری داشته است. در طول دوران بعد از انقلاب اسلامی با افزایش پوشش تحصیلی همراه بوده ایم</a:t>
            </a:r>
            <a:r>
              <a:rPr lang="fa-IR" sz="1600" dirty="0" smtClean="0">
                <a:cs typeface="B Zar" panose="00000400000000000000" pitchFamily="2" charset="-78"/>
              </a:rPr>
              <a:t>. (گزارش مرکز منابع انسانی آموزش و پرورش، خبرگزاری فارس و اقتصاد آنلاین)</a:t>
            </a:r>
          </a:p>
          <a:p>
            <a:pPr marL="0" indent="0" algn="r" rtl="1">
              <a:buNone/>
            </a:pPr>
            <a:endParaRPr lang="en-US" dirty="0"/>
          </a:p>
        </p:txBody>
      </p:sp>
      <p:pic>
        <p:nvPicPr>
          <p:cNvPr id="4" name="Picture 3"/>
          <p:cNvPicPr>
            <a:picLocks noChangeAspect="1"/>
          </p:cNvPicPr>
          <p:nvPr/>
        </p:nvPicPr>
        <p:blipFill>
          <a:blip r:embed="rId2"/>
          <a:stretch>
            <a:fillRect/>
          </a:stretch>
        </p:blipFill>
        <p:spPr>
          <a:xfrm>
            <a:off x="793245" y="2897747"/>
            <a:ext cx="8596668" cy="2498501"/>
          </a:xfrm>
          <a:prstGeom prst="rect">
            <a:avLst/>
          </a:prstGeom>
        </p:spPr>
      </p:pic>
    </p:spTree>
    <p:extLst>
      <p:ext uri="{BB962C8B-B14F-4D97-AF65-F5344CB8AC3E}">
        <p14:creationId xmlns:p14="http://schemas.microsoft.com/office/powerpoint/2010/main" val="3874926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53793"/>
            <a:ext cx="8596668" cy="5487570"/>
          </a:xfrm>
        </p:spPr>
        <p:txBody>
          <a:bodyPr>
            <a:normAutofit/>
          </a:bodyPr>
          <a:lstStyle/>
          <a:p>
            <a:pPr algn="r" rtl="1"/>
            <a:r>
              <a:rPr lang="fa-IR" sz="2800" b="1" dirty="0" smtClean="0">
                <a:cs typeface="0 Zar" panose="00000400000000000000" pitchFamily="2" charset="-78"/>
              </a:rPr>
              <a:t>آمار دانش آموختگان دانشگاهی</a:t>
            </a:r>
          </a:p>
          <a:p>
            <a:pPr marL="0" indent="0" algn="r" rtl="1">
              <a:buNone/>
            </a:pPr>
            <a:r>
              <a:rPr lang="fa-IR" sz="2800" dirty="0" smtClean="0">
                <a:cs typeface="0 Zar" panose="00000400000000000000" pitchFamily="2" charset="-78"/>
              </a:rPr>
              <a:t>درصد دانش آموختگان دانشگاهی در سال 1355، 6.28 درصد بوده است. این در حالی است که در سال 1395، 44 درصد از دانش آموختگان دانشگاهی زنان هستند. هم چنین در سال 1395، 47 درصد از دانشجویان دانشگاه ها را زنان تشکیل داده اند</a:t>
            </a:r>
            <a:r>
              <a:rPr lang="fa-IR" sz="2800" dirty="0">
                <a:cs typeface="0 Zar" panose="00000400000000000000" pitchFamily="2" charset="-78"/>
              </a:rPr>
              <a:t>. </a:t>
            </a:r>
            <a:r>
              <a:rPr lang="fa-IR" sz="1600" dirty="0" smtClean="0">
                <a:cs typeface="0 Zar" panose="00000400000000000000" pitchFamily="2" charset="-78"/>
              </a:rPr>
              <a:t>(موسسه </a:t>
            </a:r>
            <a:r>
              <a:rPr lang="fa-IR" sz="1600" dirty="0">
                <a:cs typeface="0 Zar" panose="00000400000000000000" pitchFamily="2" charset="-78"/>
              </a:rPr>
              <a:t>پژوهش و برنامه ریزی آموزش عالی)</a:t>
            </a:r>
          </a:p>
          <a:p>
            <a:pPr marL="0" indent="0" algn="r" rtl="1">
              <a:buNone/>
            </a:pPr>
            <a:endParaRPr lang="en-US" sz="2800" b="1" dirty="0">
              <a:cs typeface="0 Zar" panose="000004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7334" y="3464417"/>
            <a:ext cx="7650050" cy="2820474"/>
          </a:xfrm>
          <a:prstGeom prst="rect">
            <a:avLst/>
          </a:prstGeom>
        </p:spPr>
      </p:pic>
    </p:spTree>
    <p:extLst>
      <p:ext uri="{BB962C8B-B14F-4D97-AF65-F5344CB8AC3E}">
        <p14:creationId xmlns:p14="http://schemas.microsoft.com/office/powerpoint/2010/main" val="2727812703"/>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1807</TotalTime>
  <Words>3551</Words>
  <Application>Microsoft Office PowerPoint</Application>
  <PresentationFormat>Widescreen</PresentationFormat>
  <Paragraphs>126</Paragraphs>
  <Slides>36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36</vt:i4>
      </vt:variant>
    </vt:vector>
  </HeadingPairs>
  <TitlesOfParts>
    <vt:vector size="44" baseType="lpstr">
      <vt:lpstr>0 Zar</vt:lpstr>
      <vt:lpstr>Arial</vt:lpstr>
      <vt:lpstr>B Titr</vt:lpstr>
      <vt:lpstr>B Zar</vt:lpstr>
      <vt:lpstr>Tahoma</vt:lpstr>
      <vt:lpstr>Trebuchet MS</vt:lpstr>
      <vt:lpstr>Wingdings 3</vt:lpstr>
      <vt:lpstr>Facet</vt:lpstr>
      <vt:lpstr>بسم الله الرحمن الرحیم  دستاوردهای انقلاب اسلامی در حوزه ی زنان  (با نگاهی به حوزه ی زنان قبل و بعد از انقلاب اسلامی)</vt:lpstr>
      <vt:lpstr>زن در نگاه رژیم پهلوی و انقلاب اسلامی  (نگاهی بر نظر محمدرضا پهلوی و امام خمینی (ره))</vt:lpstr>
      <vt:lpstr>PowerPoint Presentation</vt:lpstr>
      <vt:lpstr>PowerPoint Presentation</vt:lpstr>
      <vt:lpstr>نگاه مقام معظم رهبری(مدظله العالی) به زنان</vt:lpstr>
      <vt:lpstr>نگاه تطبیقی به حوزه های مختلف زنان در دوران قبل و بعد از انقلاب اسلامی  1- آموزش 2- عرصه ی اجتماعی 3- بهداشت و سلامت 4- عرصه ی سیاسی 5- حوزه ی حقوقی، سیاستگذاری و اجرا 6- عرصه ی فرهنگ و هنر 7-اشتغال</vt:lpstr>
      <vt:lpstr>آموزش</vt:lpstr>
      <vt:lpstr>PowerPoint Presentation</vt:lpstr>
      <vt:lpstr>PowerPoint Presentation</vt:lpstr>
      <vt:lpstr>PowerPoint Presentation</vt:lpstr>
      <vt:lpstr>PowerPoint Presentation</vt:lpstr>
      <vt:lpstr>PowerPoint Presentation</vt:lpstr>
      <vt:lpstr>عرصه ی اجتماعی و دفاع مقدس</vt:lpstr>
      <vt:lpstr>PowerPoint Presentation</vt:lpstr>
      <vt:lpstr>PowerPoint Presentation</vt:lpstr>
      <vt:lpstr>PowerPoint Presentation</vt:lpstr>
      <vt:lpstr>PowerPoint Presentation</vt:lpstr>
      <vt:lpstr>PowerPoint Presentation</vt:lpstr>
      <vt:lpstr>بهداشت و سلامت</vt:lpstr>
      <vt:lpstr>PowerPoint Presentation</vt:lpstr>
      <vt:lpstr>PowerPoint Presentation</vt:lpstr>
      <vt:lpstr>PowerPoint Presentation</vt:lpstr>
      <vt:lpstr>PowerPoint Presentation</vt:lpstr>
      <vt:lpstr>عرصه ی سیاسی و بین الملل</vt:lpstr>
      <vt:lpstr>PowerPoint Presentation</vt:lpstr>
      <vt:lpstr>عرصه ی حقوقی، سیاستگذار و اجرایی</vt:lpstr>
      <vt:lpstr>PowerPoint Presentation</vt:lpstr>
      <vt:lpstr>PowerPoint Presentation</vt:lpstr>
      <vt:lpstr>PowerPoint Presentation</vt:lpstr>
      <vt:lpstr>عرصه ی فرهنگ و هنر</vt:lpstr>
      <vt:lpstr>PowerPoint Presentation</vt:lpstr>
      <vt:lpstr>PowerPoint Presentation</vt:lpstr>
      <vt:lpstr>PowerPoint Presentation</vt:lpstr>
      <vt:lpstr>اشتغال و مشارکت اقتصادی</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دستاوردهای انقلاب اسلامی در حوزه ی زنان (با نگاهی به حوزه ی زنان قبل و بعد از انقلاب اسلامی)</dc:title>
  <dc:creator>Talebi</dc:creator>
  <cp:lastModifiedBy>Talebi</cp:lastModifiedBy>
  <cp:revision>147</cp:revision>
  <dcterms:created xsi:type="dcterms:W3CDTF">2018-06-18T09:43:32Z</dcterms:created>
  <dcterms:modified xsi:type="dcterms:W3CDTF">2018-07-04T10:35:19Z</dcterms:modified>
</cp:coreProperties>
</file>