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6" r:id="rId3"/>
    <p:sldId id="258" r:id="rId4"/>
    <p:sldId id="259" r:id="rId5"/>
    <p:sldId id="262" r:id="rId6"/>
    <p:sldId id="263" r:id="rId7"/>
    <p:sldId id="264" r:id="rId8"/>
    <p:sldId id="265" r:id="rId9"/>
    <p:sldId id="266" r:id="rId10"/>
    <p:sldId id="267" r:id="rId11"/>
    <p:sldId id="268" r:id="rId12"/>
    <p:sldId id="269" r:id="rId13"/>
    <p:sldId id="292"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93" r:id="rId33"/>
    <p:sldId id="261" r:id="rId34"/>
  </p:sldIdLst>
  <p:sldSz cx="12192000" cy="6858000"/>
  <p:notesSz cx="6858000" cy="9144000"/>
  <p:embeddedFontLst>
    <p:embeddedFont>
      <p:font typeface="Ahang DemiBold" panose="00000700000000000000" pitchFamily="2" charset="-78"/>
      <p:bold r:id="rId35"/>
    </p:embeddedFont>
    <p:embeddedFont>
      <p:font typeface="Ahang ExtraBold" panose="00000900000000000000" pitchFamily="2" charset="-78"/>
      <p:bold r:id="rId36"/>
    </p:embeddedFont>
    <p:embeddedFont>
      <p:font typeface="Anjoman Black" panose="00000A00000000000000" pitchFamily="2" charset="-78"/>
      <p:bold r:id="rId37"/>
    </p:embeddedFont>
    <p:embeddedFont>
      <p:font typeface="Anjoman Bold" panose="00000800000000000000" pitchFamily="2" charset="-78"/>
      <p:bold r:id="rId38"/>
    </p:embeddedFont>
    <p:embeddedFont>
      <p:font typeface="Calibri" panose="020F0502020204030204" pitchFamily="34" charset="0"/>
      <p:regular r:id="rId39"/>
      <p:bold r:id="rId40"/>
    </p:embeddedFont>
    <p:embeddedFont>
      <p:font typeface="Calibri Light" panose="020F0302020204030204" pitchFamily="34" charset="0"/>
      <p:regular r:id="rId41"/>
    </p:embeddedFont>
  </p:embeddedFontLst>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C3F"/>
    <a:srgbClr val="963620"/>
    <a:srgbClr val="FFF5D6"/>
    <a:srgbClr val="784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p:scale>
          <a:sx n="75" d="100"/>
          <a:sy n="75" d="100"/>
        </p:scale>
        <p:origin x="2010" y="9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CB77-429C-A57A-8F5B-88709B507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1634A478-5A49-A790-1656-728F73A8C7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06C4FF55-F31F-6D84-9E1F-FD0A4CD4D3EE}"/>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5" name="Footer Placeholder 4">
            <a:extLst>
              <a:ext uri="{FF2B5EF4-FFF2-40B4-BE49-F238E27FC236}">
                <a16:creationId xmlns:a16="http://schemas.microsoft.com/office/drawing/2014/main" id="{AECFDE49-3734-1C7B-8A8B-CA876C88738E}"/>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B1FA7A44-1D2B-BD3A-69B1-E8C697DD53C4}"/>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6539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E928-14EE-F9D2-6E78-058FCC5FEF9A}"/>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9C0B7742-EE54-590D-512C-E452960B5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51F4E9E4-1191-8320-A4F4-84E81F01661C}"/>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5" name="Footer Placeholder 4">
            <a:extLst>
              <a:ext uri="{FF2B5EF4-FFF2-40B4-BE49-F238E27FC236}">
                <a16:creationId xmlns:a16="http://schemas.microsoft.com/office/drawing/2014/main" id="{FAD4A436-47C7-0139-92C6-7ACE38FC5FEF}"/>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706D08D6-2A4F-E465-86D0-FB8657417C7E}"/>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271125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141329-2712-09BD-6CCC-9AF94BE7BC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B4628EEE-23DE-88BE-B27E-3CC02A7F1D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C4B2820-BD04-181B-6429-F1209C252645}"/>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5" name="Footer Placeholder 4">
            <a:extLst>
              <a:ext uri="{FF2B5EF4-FFF2-40B4-BE49-F238E27FC236}">
                <a16:creationId xmlns:a16="http://schemas.microsoft.com/office/drawing/2014/main" id="{E6525349-C289-A65F-E37E-6B3C81D5F501}"/>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AEFEA2F0-F487-410F-C878-2C5F1E6EF087}"/>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71884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B0F5-BD22-4B5D-5038-C97EFDA77CA1}"/>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AD763157-31B3-E87C-B7D1-C1AAF3105E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03BE04F5-C0C3-CB6B-0329-DAA678E1FC0F}"/>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5" name="Footer Placeholder 4">
            <a:extLst>
              <a:ext uri="{FF2B5EF4-FFF2-40B4-BE49-F238E27FC236}">
                <a16:creationId xmlns:a16="http://schemas.microsoft.com/office/drawing/2014/main" id="{ECF4FA5D-0C28-A5DE-7614-5824E087B93F}"/>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5E2857BA-576E-3937-E8DA-B65E72B565FF}"/>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322565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919C-307E-84EC-1F80-793205B56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E6BB8019-9666-D25B-C855-5B0D17A8C6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89D8FC-4D41-F96C-577D-78AEFF9E0A45}"/>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5" name="Footer Placeholder 4">
            <a:extLst>
              <a:ext uri="{FF2B5EF4-FFF2-40B4-BE49-F238E27FC236}">
                <a16:creationId xmlns:a16="http://schemas.microsoft.com/office/drawing/2014/main" id="{2FA11E0B-E7DC-D954-C8D4-68CDC53F8536}"/>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C64E8A65-F5EC-3059-7528-990AA2AAA014}"/>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2478574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E5D8-03DD-D74D-8D01-776B46801E81}"/>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FC06B3E0-3DBA-1111-EF3A-00A68329E3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23E174B2-20D8-2326-451B-78AC58BB5E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D518DB84-371C-1C32-AAC4-8FBB717668CF}"/>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6" name="Footer Placeholder 5">
            <a:extLst>
              <a:ext uri="{FF2B5EF4-FFF2-40B4-BE49-F238E27FC236}">
                <a16:creationId xmlns:a16="http://schemas.microsoft.com/office/drawing/2014/main" id="{D5F3AF69-31AB-CEBB-B092-732C1A2875B6}"/>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D7C9C595-C3D0-8735-4EC8-F34B2D44B872}"/>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327435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901A-8637-0E48-0D17-8D707BB652E1}"/>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45082AA8-230F-CE28-5FB5-213FA6425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A91806-574E-8F96-1E99-77222508BE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A1B7292B-4F64-328E-02CF-9F351A4F2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49C74-94D9-F4D5-CE08-FEB7D8DE19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5C89D2C1-446A-FC79-80DB-A6A1E996F955}"/>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8" name="Footer Placeholder 7">
            <a:extLst>
              <a:ext uri="{FF2B5EF4-FFF2-40B4-BE49-F238E27FC236}">
                <a16:creationId xmlns:a16="http://schemas.microsoft.com/office/drawing/2014/main" id="{C400F7D9-C889-1CBD-C605-5B89027EC758}"/>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506E1C3C-A2F8-6585-75FF-BE1D72C891B2}"/>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336032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1302-F707-25B2-61EA-757D52FE78B8}"/>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EEAE5630-9108-63D2-7A9E-3FF36AC7E4DC}"/>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4" name="Footer Placeholder 3">
            <a:extLst>
              <a:ext uri="{FF2B5EF4-FFF2-40B4-BE49-F238E27FC236}">
                <a16:creationId xmlns:a16="http://schemas.microsoft.com/office/drawing/2014/main" id="{F6158297-C37B-1444-49EB-56EAC25257E2}"/>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CDB57261-0460-C872-FC82-3C441DDA3268}"/>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252556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A9038-9114-AF32-8B53-73D3D33617A6}"/>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3" name="Footer Placeholder 2">
            <a:extLst>
              <a:ext uri="{FF2B5EF4-FFF2-40B4-BE49-F238E27FC236}">
                <a16:creationId xmlns:a16="http://schemas.microsoft.com/office/drawing/2014/main" id="{315EFE44-375E-D19C-32CC-F8EFB8E4A45F}"/>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70887143-AF93-2C0B-DC5B-FE6FB75051BA}"/>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1777739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B534-7267-F877-2D06-9792D4A71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4E8AD1EB-2D76-6199-7DB2-A8E3F18FA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927CD4A4-8E08-FE02-62B0-F133CDEC2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0C382-FF14-AA0E-2A6F-02951E82A8B5}"/>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6" name="Footer Placeholder 5">
            <a:extLst>
              <a:ext uri="{FF2B5EF4-FFF2-40B4-BE49-F238E27FC236}">
                <a16:creationId xmlns:a16="http://schemas.microsoft.com/office/drawing/2014/main" id="{539DBB1F-C6E5-39A6-1CE6-14E0BE2A4638}"/>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5BD45C3A-9A9B-4DF6-B875-9FB80E224C03}"/>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474943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9305-63DA-1446-EECD-111DE95C3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C474C8DD-B74E-9DD0-43AF-BB1B1C5445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B2F51F60-3AEA-2F99-8A2D-9D5ADCAB9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D7DE2D-C11E-E10A-D523-A2BF6A46CB31}"/>
              </a:ext>
            </a:extLst>
          </p:cNvPr>
          <p:cNvSpPr>
            <a:spLocks noGrp="1"/>
          </p:cNvSpPr>
          <p:nvPr>
            <p:ph type="dt" sz="half" idx="10"/>
          </p:nvPr>
        </p:nvSpPr>
        <p:spPr/>
        <p:txBody>
          <a:bodyPr/>
          <a:lstStyle/>
          <a:p>
            <a:fld id="{E35E8A57-D4F0-4C52-B95B-79AD7720B5E2}" type="datetimeFigureOut">
              <a:rPr lang="fa-IR" smtClean="0"/>
              <a:t>21/08/1444</a:t>
            </a:fld>
            <a:endParaRPr lang="fa-IR"/>
          </a:p>
        </p:txBody>
      </p:sp>
      <p:sp>
        <p:nvSpPr>
          <p:cNvPr id="6" name="Footer Placeholder 5">
            <a:extLst>
              <a:ext uri="{FF2B5EF4-FFF2-40B4-BE49-F238E27FC236}">
                <a16:creationId xmlns:a16="http://schemas.microsoft.com/office/drawing/2014/main" id="{E330AFFC-E97F-C2E2-B73E-2F1D255D3084}"/>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0AB9163C-4DBD-BEBE-9537-81DC44D01BA0}"/>
              </a:ext>
            </a:extLst>
          </p:cNvPr>
          <p:cNvSpPr>
            <a:spLocks noGrp="1"/>
          </p:cNvSpPr>
          <p:nvPr>
            <p:ph type="sldNum" sz="quarter" idx="12"/>
          </p:nvPr>
        </p:nvSpPr>
        <p:spPr/>
        <p:txBody>
          <a:bodyPr/>
          <a:lstStyle/>
          <a:p>
            <a:fld id="{45901E96-E863-442B-8DE2-88B5681D9213}" type="slidenum">
              <a:rPr lang="fa-IR" smtClean="0"/>
              <a:t>‹#›</a:t>
            </a:fld>
            <a:endParaRPr lang="fa-IR"/>
          </a:p>
        </p:txBody>
      </p:sp>
    </p:spTree>
    <p:extLst>
      <p:ext uri="{BB962C8B-B14F-4D97-AF65-F5344CB8AC3E}">
        <p14:creationId xmlns:p14="http://schemas.microsoft.com/office/powerpoint/2010/main" val="267854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8CB879-0538-3997-85A0-779F8BDD45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31FFFA0E-2BF3-C52C-0844-F60FC77739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A5248A34-E3E6-C20D-2CA4-565FF8F50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E8A57-D4F0-4C52-B95B-79AD7720B5E2}" type="datetimeFigureOut">
              <a:rPr lang="fa-IR" smtClean="0"/>
              <a:t>21/08/1444</a:t>
            </a:fld>
            <a:endParaRPr lang="fa-IR"/>
          </a:p>
        </p:txBody>
      </p:sp>
      <p:sp>
        <p:nvSpPr>
          <p:cNvPr id="5" name="Footer Placeholder 4">
            <a:extLst>
              <a:ext uri="{FF2B5EF4-FFF2-40B4-BE49-F238E27FC236}">
                <a16:creationId xmlns:a16="http://schemas.microsoft.com/office/drawing/2014/main" id="{282CEFAE-687E-7D4E-6ED4-73430F6F0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FB310E44-ACDA-1D8B-DC7B-4D2E1343DF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01E96-E863-442B-8DE2-88B5681D9213}" type="slidenum">
              <a:rPr lang="fa-IR" smtClean="0"/>
              <a:t>‹#›</a:t>
            </a:fld>
            <a:endParaRPr lang="fa-IR"/>
          </a:p>
        </p:txBody>
      </p:sp>
    </p:spTree>
    <p:extLst>
      <p:ext uri="{BB962C8B-B14F-4D97-AF65-F5344CB8AC3E}">
        <p14:creationId xmlns:p14="http://schemas.microsoft.com/office/powerpoint/2010/main" val="3309057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jfif"/><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E04621-E75C-25D8-E12E-44B2491DED5C}"/>
              </a:ext>
            </a:extLst>
          </p:cNvPr>
          <p:cNvSpPr/>
          <p:nvPr/>
        </p:nvSpPr>
        <p:spPr>
          <a:xfrm>
            <a:off x="0" y="0"/>
            <a:ext cx="12254753" cy="6858000"/>
          </a:xfrm>
          <a:prstGeom prst="rect">
            <a:avLst/>
          </a:prstGeom>
          <a:solidFill>
            <a:srgbClr val="96362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 name="Graphic 7">
            <a:extLst>
              <a:ext uri="{FF2B5EF4-FFF2-40B4-BE49-F238E27FC236}">
                <a16:creationId xmlns:a16="http://schemas.microsoft.com/office/drawing/2014/main" id="{885D037E-3CBA-873C-CA3B-086DE459F3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3" name="Graphic 2">
            <a:extLst>
              <a:ext uri="{FF2B5EF4-FFF2-40B4-BE49-F238E27FC236}">
                <a16:creationId xmlns:a16="http://schemas.microsoft.com/office/drawing/2014/main" id="{9DB585D6-F9A1-1304-4927-07DC7FCDF2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5520" y="1639557"/>
            <a:ext cx="2590800" cy="3985286"/>
          </a:xfrm>
          <a:prstGeom prst="rect">
            <a:avLst/>
          </a:prstGeom>
        </p:spPr>
      </p:pic>
    </p:spTree>
    <p:extLst>
      <p:ext uri="{BB962C8B-B14F-4D97-AF65-F5344CB8AC3E}">
        <p14:creationId xmlns:p14="http://schemas.microsoft.com/office/powerpoint/2010/main" val="902712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D41963D1-0936-6FD5-0E4D-1BAE70153E91}"/>
              </a:ext>
            </a:extLst>
          </p:cNvPr>
          <p:cNvPicPr>
            <a:picLocks noChangeAspect="1"/>
          </p:cNvPicPr>
          <p:nvPr/>
        </p:nvPicPr>
        <p:blipFill>
          <a:blip r:embed="rId6"/>
          <a:stretch>
            <a:fillRect/>
          </a:stretch>
        </p:blipFill>
        <p:spPr>
          <a:xfrm>
            <a:off x="1090307" y="215551"/>
            <a:ext cx="9144793" cy="5480779"/>
          </a:xfrm>
          <a:prstGeom prst="rect">
            <a:avLst/>
          </a:prstGeom>
        </p:spPr>
      </p:pic>
    </p:spTree>
    <p:extLst>
      <p:ext uri="{BB962C8B-B14F-4D97-AF65-F5344CB8AC3E}">
        <p14:creationId xmlns:p14="http://schemas.microsoft.com/office/powerpoint/2010/main" val="2670754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2" name="تصویر 11">
            <a:extLst>
              <a:ext uri="{FF2B5EF4-FFF2-40B4-BE49-F238E27FC236}">
                <a16:creationId xmlns:a16="http://schemas.microsoft.com/office/drawing/2014/main" id="{4521FDDD-B8B8-4748-E5B0-82D0F31434F6}"/>
              </a:ext>
            </a:extLst>
          </p:cNvPr>
          <p:cNvPicPr>
            <a:picLocks noChangeAspect="1"/>
          </p:cNvPicPr>
          <p:nvPr/>
        </p:nvPicPr>
        <p:blipFill>
          <a:blip r:embed="rId6"/>
          <a:stretch>
            <a:fillRect/>
          </a:stretch>
        </p:blipFill>
        <p:spPr>
          <a:xfrm>
            <a:off x="745214" y="301974"/>
            <a:ext cx="9678451" cy="5792894"/>
          </a:xfrm>
          <a:prstGeom prst="rect">
            <a:avLst/>
          </a:prstGeom>
        </p:spPr>
      </p:pic>
    </p:spTree>
    <p:extLst>
      <p:ext uri="{BB962C8B-B14F-4D97-AF65-F5344CB8AC3E}">
        <p14:creationId xmlns:p14="http://schemas.microsoft.com/office/powerpoint/2010/main" val="403279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CECDCF36-E626-C9C0-6734-53A9A163BBE9}"/>
              </a:ext>
            </a:extLst>
          </p:cNvPr>
          <p:cNvPicPr>
            <a:picLocks noChangeAspect="1"/>
          </p:cNvPicPr>
          <p:nvPr/>
        </p:nvPicPr>
        <p:blipFill>
          <a:blip r:embed="rId6"/>
          <a:stretch>
            <a:fillRect/>
          </a:stretch>
        </p:blipFill>
        <p:spPr>
          <a:xfrm>
            <a:off x="745466" y="262661"/>
            <a:ext cx="9654064" cy="5912629"/>
          </a:xfrm>
          <a:prstGeom prst="rect">
            <a:avLst/>
          </a:prstGeom>
        </p:spPr>
      </p:pic>
    </p:spTree>
    <p:extLst>
      <p:ext uri="{BB962C8B-B14F-4D97-AF65-F5344CB8AC3E}">
        <p14:creationId xmlns:p14="http://schemas.microsoft.com/office/powerpoint/2010/main" val="22192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extBox 15">
            <a:extLst>
              <a:ext uri="{FF2B5EF4-FFF2-40B4-BE49-F238E27FC236}">
                <a16:creationId xmlns:a16="http://schemas.microsoft.com/office/drawing/2014/main" id="{86DFBC84-F394-A175-8BF9-8F57FEBA6C81}"/>
              </a:ext>
            </a:extLst>
          </p:cNvPr>
          <p:cNvSpPr txBox="1"/>
          <p:nvPr/>
        </p:nvSpPr>
        <p:spPr>
          <a:xfrm>
            <a:off x="589871" y="696570"/>
            <a:ext cx="11348720" cy="2554545"/>
          </a:xfrm>
          <a:prstGeom prst="rect">
            <a:avLst/>
          </a:prstGeom>
          <a:noFill/>
        </p:spPr>
        <p:txBody>
          <a:bodyPr wrap="square" lIns="108000" rIns="108000" rtlCol="0" anchor="ctr">
            <a:spAutoFit/>
          </a:bodyPr>
          <a:lstStyle/>
          <a:p>
            <a:pPr algn="r" rtl="1"/>
            <a:r>
              <a:rPr lang="fa-IR" altLang="ko-KR" sz="2000" b="1" dirty="0">
                <a:solidFill>
                  <a:srgbClr val="0D1C3F"/>
                </a:solidFill>
                <a:latin typeface="Anjoman Bold" panose="00000800000000000000" pitchFamily="2" charset="-78"/>
                <a:cs typeface="Anjoman Bold" panose="00000800000000000000" pitchFamily="2" charset="-78"/>
              </a:rPr>
              <a:t>توزیع مالکان خانه در انگلستان در سال 2022</a:t>
            </a:r>
          </a:p>
          <a:p>
            <a:pPr algn="r" rtl="1"/>
            <a:r>
              <a:rPr lang="fa-IR" altLang="ko-KR" sz="2000" b="1" dirty="0">
                <a:solidFill>
                  <a:srgbClr val="0D1C3F"/>
                </a:solidFill>
                <a:latin typeface="Anjoman Bold" panose="00000800000000000000" pitchFamily="2" charset="-78"/>
                <a:cs typeface="Anjoman Bold" panose="00000800000000000000" pitchFamily="2" charset="-78"/>
              </a:rPr>
              <a:t>بر اساس نوع تامین مالی خانه و سن</a:t>
            </a:r>
          </a:p>
          <a:p>
            <a:pPr algn="r" rtl="1"/>
            <a:br>
              <a:rPr lang="fa-IR" altLang="ko-KR" sz="2000" b="1" dirty="0">
                <a:solidFill>
                  <a:srgbClr val="0D1C3F"/>
                </a:solidFill>
                <a:latin typeface="Anjoman Bold" panose="00000800000000000000" pitchFamily="2" charset="-78"/>
                <a:cs typeface="Anjoman Bold" panose="00000800000000000000" pitchFamily="2" charset="-78"/>
              </a:rPr>
            </a:br>
            <a:r>
              <a:rPr lang="fa-IR" altLang="ko-KR" sz="2000" b="1" dirty="0">
                <a:solidFill>
                  <a:srgbClr val="0D1C3F"/>
                </a:solidFill>
                <a:latin typeface="Anjoman Bold" panose="00000800000000000000" pitchFamily="2" charset="-78"/>
                <a:cs typeface="Anjoman Bold" panose="00000800000000000000" pitchFamily="2" charset="-78"/>
              </a:rPr>
              <a:t>توزیع همه </a:t>
            </a:r>
            <a:r>
              <a:rPr lang="fa-IR" altLang="ko-KR" sz="2000" b="1" dirty="0" err="1">
                <a:solidFill>
                  <a:srgbClr val="0D1C3F"/>
                </a:solidFill>
                <a:latin typeface="Anjoman Bold" panose="00000800000000000000" pitchFamily="2" charset="-78"/>
                <a:cs typeface="Anjoman Bold" panose="00000800000000000000" pitchFamily="2" charset="-78"/>
              </a:rPr>
              <a:t>خانوارهای</a:t>
            </a:r>
            <a:r>
              <a:rPr lang="fa-IR" altLang="ko-KR" sz="2000" b="1" dirty="0">
                <a:solidFill>
                  <a:srgbClr val="0D1C3F"/>
                </a:solidFill>
                <a:latin typeface="Anjoman Bold" panose="00000800000000000000" pitchFamily="2" charset="-78"/>
                <a:cs typeface="Anjoman Bold" panose="00000800000000000000" pitchFamily="2" charset="-78"/>
              </a:rPr>
              <a:t> مالک در انگلستان در سال 2022 بر اساس گروه سنی و همچنین نوع تأمین مالی خانه متفاوت بود. هر چه گروه سنی بزرگتر باشد، سهم </a:t>
            </a:r>
            <a:r>
              <a:rPr lang="fa-IR" altLang="ko-KR" sz="2000" b="1" dirty="0" err="1">
                <a:solidFill>
                  <a:srgbClr val="0D1C3F"/>
                </a:solidFill>
                <a:latin typeface="Anjoman Bold" panose="00000800000000000000" pitchFamily="2" charset="-78"/>
                <a:cs typeface="Anjoman Bold" panose="00000800000000000000" pitchFamily="2" charset="-78"/>
              </a:rPr>
              <a:t>مالکانی</a:t>
            </a:r>
            <a:r>
              <a:rPr lang="fa-IR" altLang="ko-KR" sz="2000" b="1" dirty="0">
                <a:solidFill>
                  <a:srgbClr val="0D1C3F"/>
                </a:solidFill>
                <a:latin typeface="Anjoman Bold" panose="00000800000000000000" pitchFamily="2" charset="-78"/>
                <a:cs typeface="Anjoman Bold" panose="00000800000000000000" pitchFamily="2" charset="-78"/>
              </a:rPr>
              <a:t> که خانه خود را به طور کامل خریداری کرده </a:t>
            </a:r>
            <a:r>
              <a:rPr lang="fa-IR" altLang="ko-KR" sz="2000" b="1" dirty="0" err="1">
                <a:solidFill>
                  <a:srgbClr val="0D1C3F"/>
                </a:solidFill>
                <a:latin typeface="Anjoman Bold" panose="00000800000000000000" pitchFamily="2" charset="-78"/>
                <a:cs typeface="Anjoman Bold" panose="00000800000000000000" pitchFamily="2" charset="-78"/>
              </a:rPr>
              <a:t>اند</a:t>
            </a:r>
            <a:r>
              <a:rPr lang="fa-IR" altLang="ko-KR" sz="2000" b="1" dirty="0">
                <a:solidFill>
                  <a:srgbClr val="0D1C3F"/>
                </a:solidFill>
                <a:latin typeface="Anjoman Bold" panose="00000800000000000000" pitchFamily="2" charset="-78"/>
                <a:cs typeface="Anjoman Bold" panose="00000800000000000000" pitchFamily="2" charset="-78"/>
              </a:rPr>
              <a:t>، بیشتر است. سهم 1.5 درصد از مالکان مستقیم خانه بین سنین 25 تا 34 سال، در حالی که سهم 62.8 درصد از مالکان واقعی خانه دارای سن 65 سال و بالاتر بودند. با وجود این موضوع، بیشترین سهم </a:t>
            </a:r>
            <a:r>
              <a:rPr lang="fa-IR" altLang="ko-KR" sz="2000" b="1" dirty="0" err="1">
                <a:solidFill>
                  <a:srgbClr val="0D1C3F"/>
                </a:solidFill>
                <a:latin typeface="Anjoman Bold" panose="00000800000000000000" pitchFamily="2" charset="-78"/>
                <a:cs typeface="Anjoman Bold" panose="00000800000000000000" pitchFamily="2" charset="-78"/>
              </a:rPr>
              <a:t>مالکانی</a:t>
            </a:r>
            <a:r>
              <a:rPr lang="fa-IR" altLang="ko-KR" sz="2000" b="1" dirty="0">
                <a:solidFill>
                  <a:srgbClr val="0D1C3F"/>
                </a:solidFill>
                <a:latin typeface="Anjoman Bold" panose="00000800000000000000" pitchFamily="2" charset="-78"/>
                <a:cs typeface="Anjoman Bold" panose="00000800000000000000" pitchFamily="2" charset="-78"/>
              </a:rPr>
              <a:t> که خانه خود را با رهن خریده </a:t>
            </a:r>
            <a:r>
              <a:rPr lang="fa-IR" altLang="ko-KR" sz="2000" b="1" dirty="0" err="1">
                <a:solidFill>
                  <a:srgbClr val="0D1C3F"/>
                </a:solidFill>
                <a:latin typeface="Anjoman Bold" panose="00000800000000000000" pitchFamily="2" charset="-78"/>
                <a:cs typeface="Anjoman Bold" panose="00000800000000000000" pitchFamily="2" charset="-78"/>
              </a:rPr>
              <a:t>اند</a:t>
            </a:r>
            <a:r>
              <a:rPr lang="fa-IR" altLang="ko-KR" sz="2000" b="1" dirty="0">
                <a:solidFill>
                  <a:srgbClr val="0D1C3F"/>
                </a:solidFill>
                <a:latin typeface="Anjoman Bold" panose="00000800000000000000" pitchFamily="2" charset="-78"/>
                <a:cs typeface="Anjoman Bold" panose="00000800000000000000" pitchFamily="2" charset="-78"/>
              </a:rPr>
              <a:t> در محدوده سنی 45 تا 54 سال با سهم 30.5 درصدی در آن زمان بوده است.</a:t>
            </a:r>
          </a:p>
        </p:txBody>
      </p:sp>
      <p:pic>
        <p:nvPicPr>
          <p:cNvPr id="6" name="تصویر 5">
            <a:extLst>
              <a:ext uri="{FF2B5EF4-FFF2-40B4-BE49-F238E27FC236}">
                <a16:creationId xmlns:a16="http://schemas.microsoft.com/office/drawing/2014/main" id="{992DBD92-87AC-84C4-190B-A4934691FA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686" y="3207094"/>
            <a:ext cx="5395888" cy="2954336"/>
          </a:xfrm>
          <a:prstGeom prst="rect">
            <a:avLst/>
          </a:prstGeom>
        </p:spPr>
      </p:pic>
    </p:spTree>
    <p:extLst>
      <p:ext uri="{BB962C8B-B14F-4D97-AF65-F5344CB8AC3E}">
        <p14:creationId xmlns:p14="http://schemas.microsoft.com/office/powerpoint/2010/main" val="50614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1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 name="تصویر 6">
            <a:extLst>
              <a:ext uri="{FF2B5EF4-FFF2-40B4-BE49-F238E27FC236}">
                <a16:creationId xmlns:a16="http://schemas.microsoft.com/office/drawing/2014/main" id="{952CC40A-BF10-ECAB-99F1-7C708DBAAC98}"/>
              </a:ext>
            </a:extLst>
          </p:cNvPr>
          <p:cNvPicPr>
            <a:picLocks noChangeAspect="1"/>
          </p:cNvPicPr>
          <p:nvPr/>
        </p:nvPicPr>
        <p:blipFill>
          <a:blip r:embed="rId6"/>
          <a:stretch>
            <a:fillRect/>
          </a:stretch>
        </p:blipFill>
        <p:spPr>
          <a:xfrm>
            <a:off x="783315" y="365760"/>
            <a:ext cx="9452819" cy="5646483"/>
          </a:xfrm>
          <a:prstGeom prst="rect">
            <a:avLst/>
          </a:prstGeom>
        </p:spPr>
      </p:pic>
    </p:spTree>
    <p:extLst>
      <p:ext uri="{BB962C8B-B14F-4D97-AF65-F5344CB8AC3E}">
        <p14:creationId xmlns:p14="http://schemas.microsoft.com/office/powerpoint/2010/main" val="3215534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Picture 4">
            <a:extLst>
              <a:ext uri="{FF2B5EF4-FFF2-40B4-BE49-F238E27FC236}">
                <a16:creationId xmlns:a16="http://schemas.microsoft.com/office/drawing/2014/main" id="{B2A5CFA1-110E-2788-8EBB-F55A5A1B8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351" y="478960"/>
            <a:ext cx="5984848" cy="5143500"/>
          </a:xfrm>
          <a:prstGeom prst="rect">
            <a:avLst/>
          </a:prstGeom>
        </p:spPr>
      </p:pic>
    </p:spTree>
    <p:extLst>
      <p:ext uri="{BB962C8B-B14F-4D97-AF65-F5344CB8AC3E}">
        <p14:creationId xmlns:p14="http://schemas.microsoft.com/office/powerpoint/2010/main" val="170395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708EA450-3258-8C8D-EABC-07F6E67B89CB}"/>
              </a:ext>
            </a:extLst>
          </p:cNvPr>
          <p:cNvPicPr>
            <a:picLocks noChangeAspect="1"/>
          </p:cNvPicPr>
          <p:nvPr/>
        </p:nvPicPr>
        <p:blipFill>
          <a:blip r:embed="rId6"/>
          <a:stretch>
            <a:fillRect/>
          </a:stretch>
        </p:blipFill>
        <p:spPr>
          <a:xfrm>
            <a:off x="1753985" y="540818"/>
            <a:ext cx="7253427" cy="5420572"/>
          </a:xfrm>
          <a:prstGeom prst="rect">
            <a:avLst/>
          </a:prstGeom>
        </p:spPr>
      </p:pic>
    </p:spTree>
    <p:extLst>
      <p:ext uri="{BB962C8B-B14F-4D97-AF65-F5344CB8AC3E}">
        <p14:creationId xmlns:p14="http://schemas.microsoft.com/office/powerpoint/2010/main" val="234362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0"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 name="تصویر 9">
            <a:extLst>
              <a:ext uri="{FF2B5EF4-FFF2-40B4-BE49-F238E27FC236}">
                <a16:creationId xmlns:a16="http://schemas.microsoft.com/office/drawing/2014/main" id="{77E73202-1EFD-E391-4152-AF4C438B3FC2}"/>
              </a:ext>
            </a:extLst>
          </p:cNvPr>
          <p:cNvPicPr>
            <a:picLocks noChangeAspect="1"/>
          </p:cNvPicPr>
          <p:nvPr/>
        </p:nvPicPr>
        <p:blipFill>
          <a:blip r:embed="rId6"/>
          <a:stretch>
            <a:fillRect/>
          </a:stretch>
        </p:blipFill>
        <p:spPr>
          <a:xfrm>
            <a:off x="1828800" y="256986"/>
            <a:ext cx="7163089" cy="5483019"/>
          </a:xfrm>
          <a:prstGeom prst="rect">
            <a:avLst/>
          </a:prstGeom>
        </p:spPr>
      </p:pic>
    </p:spTree>
    <p:extLst>
      <p:ext uri="{BB962C8B-B14F-4D97-AF65-F5344CB8AC3E}">
        <p14:creationId xmlns:p14="http://schemas.microsoft.com/office/powerpoint/2010/main" val="1520843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 name="تصویر 7">
            <a:extLst>
              <a:ext uri="{FF2B5EF4-FFF2-40B4-BE49-F238E27FC236}">
                <a16:creationId xmlns:a16="http://schemas.microsoft.com/office/drawing/2014/main" id="{7726EEB8-B55C-25D2-4EA6-97885CE8B434}"/>
              </a:ext>
            </a:extLst>
          </p:cNvPr>
          <p:cNvPicPr>
            <a:picLocks noChangeAspect="1"/>
          </p:cNvPicPr>
          <p:nvPr/>
        </p:nvPicPr>
        <p:blipFill>
          <a:blip r:embed="rId6"/>
          <a:stretch>
            <a:fillRect/>
          </a:stretch>
        </p:blipFill>
        <p:spPr>
          <a:xfrm>
            <a:off x="1313411" y="130782"/>
            <a:ext cx="8252105" cy="5608853"/>
          </a:xfrm>
          <a:prstGeom prst="rect">
            <a:avLst/>
          </a:prstGeom>
        </p:spPr>
      </p:pic>
    </p:spTree>
    <p:extLst>
      <p:ext uri="{BB962C8B-B14F-4D97-AF65-F5344CB8AC3E}">
        <p14:creationId xmlns:p14="http://schemas.microsoft.com/office/powerpoint/2010/main" val="384981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 name="تصویر 6">
            <a:extLst>
              <a:ext uri="{FF2B5EF4-FFF2-40B4-BE49-F238E27FC236}">
                <a16:creationId xmlns:a16="http://schemas.microsoft.com/office/drawing/2014/main" id="{874CD483-A250-0B40-7835-3B7868FDF3E4}"/>
              </a:ext>
            </a:extLst>
          </p:cNvPr>
          <p:cNvPicPr>
            <a:picLocks noChangeAspect="1"/>
          </p:cNvPicPr>
          <p:nvPr/>
        </p:nvPicPr>
        <p:blipFill>
          <a:blip r:embed="rId6"/>
          <a:stretch>
            <a:fillRect/>
          </a:stretch>
        </p:blipFill>
        <p:spPr>
          <a:xfrm>
            <a:off x="1709357" y="197224"/>
            <a:ext cx="6872409" cy="5865415"/>
          </a:xfrm>
          <a:prstGeom prst="rect">
            <a:avLst/>
          </a:prstGeom>
        </p:spPr>
      </p:pic>
    </p:spTree>
    <p:extLst>
      <p:ext uri="{BB962C8B-B14F-4D97-AF65-F5344CB8AC3E}">
        <p14:creationId xmlns:p14="http://schemas.microsoft.com/office/powerpoint/2010/main" val="170843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E04621-E75C-25D8-E12E-44B2491DED5C}"/>
              </a:ext>
            </a:extLst>
          </p:cNvPr>
          <p:cNvSpPr/>
          <p:nvPr/>
        </p:nvSpPr>
        <p:spPr>
          <a:xfrm>
            <a:off x="0" y="0"/>
            <a:ext cx="12254753" cy="6858000"/>
          </a:xfrm>
          <a:prstGeom prst="rect">
            <a:avLst/>
          </a:prstGeom>
          <a:solidFill>
            <a:srgbClr val="96362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nvGrpSpPr>
          <p:cNvPr id="11" name="Group 10">
            <a:extLst>
              <a:ext uri="{FF2B5EF4-FFF2-40B4-BE49-F238E27FC236}">
                <a16:creationId xmlns:a16="http://schemas.microsoft.com/office/drawing/2014/main" id="{DEFF0614-882B-D9CA-DFF9-0162E43E1BE0}"/>
              </a:ext>
            </a:extLst>
          </p:cNvPr>
          <p:cNvGrpSpPr/>
          <p:nvPr/>
        </p:nvGrpSpPr>
        <p:grpSpPr>
          <a:xfrm>
            <a:off x="4505060" y="914400"/>
            <a:ext cx="3208772" cy="5029200"/>
            <a:chOff x="4491614" y="914400"/>
            <a:chExt cx="3208772" cy="5029200"/>
          </a:xfrm>
        </p:grpSpPr>
        <p:pic>
          <p:nvPicPr>
            <p:cNvPr id="12" name="Graphic 11">
              <a:extLst>
                <a:ext uri="{FF2B5EF4-FFF2-40B4-BE49-F238E27FC236}">
                  <a16:creationId xmlns:a16="http://schemas.microsoft.com/office/drawing/2014/main" id="{0827FAED-0057-322C-8CDC-A0F0BB582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13" name="Graphic 12">
              <a:extLst>
                <a:ext uri="{FF2B5EF4-FFF2-40B4-BE49-F238E27FC236}">
                  <a16:creationId xmlns:a16="http://schemas.microsoft.com/office/drawing/2014/main" id="{D6C18631-B0AE-3C1F-B832-CF4384F41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8304" y="1533331"/>
              <a:ext cx="2725270" cy="4152794"/>
            </a:xfrm>
            <a:prstGeom prst="rect">
              <a:avLst/>
            </a:prstGeom>
          </p:spPr>
        </p:pic>
      </p:grpSp>
    </p:spTree>
    <p:extLst>
      <p:ext uri="{BB962C8B-B14F-4D97-AF65-F5344CB8AC3E}">
        <p14:creationId xmlns:p14="http://schemas.microsoft.com/office/powerpoint/2010/main" val="731464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8DB077B1-2471-6124-DE80-DC821C6A2FA4}"/>
              </a:ext>
            </a:extLst>
          </p:cNvPr>
          <p:cNvPicPr>
            <a:picLocks noChangeAspect="1"/>
          </p:cNvPicPr>
          <p:nvPr/>
        </p:nvPicPr>
        <p:blipFill>
          <a:blip r:embed="rId6"/>
          <a:stretch>
            <a:fillRect/>
          </a:stretch>
        </p:blipFill>
        <p:spPr>
          <a:xfrm>
            <a:off x="913580" y="383388"/>
            <a:ext cx="9651016" cy="5791902"/>
          </a:xfrm>
          <a:prstGeom prst="rect">
            <a:avLst/>
          </a:prstGeom>
        </p:spPr>
      </p:pic>
    </p:spTree>
    <p:extLst>
      <p:ext uri="{BB962C8B-B14F-4D97-AF65-F5344CB8AC3E}">
        <p14:creationId xmlns:p14="http://schemas.microsoft.com/office/powerpoint/2010/main" val="3953662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01590D4B-520A-63DD-A621-811DCE2E62CB}"/>
              </a:ext>
            </a:extLst>
          </p:cNvPr>
          <p:cNvPicPr>
            <a:picLocks noChangeAspect="1"/>
          </p:cNvPicPr>
          <p:nvPr/>
        </p:nvPicPr>
        <p:blipFill>
          <a:blip r:embed="rId6"/>
          <a:stretch>
            <a:fillRect/>
          </a:stretch>
        </p:blipFill>
        <p:spPr>
          <a:xfrm>
            <a:off x="1030779" y="322096"/>
            <a:ext cx="9045727" cy="5772771"/>
          </a:xfrm>
          <a:prstGeom prst="rect">
            <a:avLst/>
          </a:prstGeom>
        </p:spPr>
      </p:pic>
    </p:spTree>
    <p:extLst>
      <p:ext uri="{BB962C8B-B14F-4D97-AF65-F5344CB8AC3E}">
        <p14:creationId xmlns:p14="http://schemas.microsoft.com/office/powerpoint/2010/main" val="4083505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691F5B8E-0C52-2ED9-2B05-47BC410852BC}"/>
              </a:ext>
            </a:extLst>
          </p:cNvPr>
          <p:cNvPicPr>
            <a:picLocks noChangeAspect="1"/>
          </p:cNvPicPr>
          <p:nvPr/>
        </p:nvPicPr>
        <p:blipFill>
          <a:blip r:embed="rId6"/>
          <a:stretch>
            <a:fillRect/>
          </a:stretch>
        </p:blipFill>
        <p:spPr>
          <a:xfrm>
            <a:off x="785093" y="294861"/>
            <a:ext cx="9614437" cy="5647914"/>
          </a:xfrm>
          <a:prstGeom prst="rect">
            <a:avLst/>
          </a:prstGeom>
        </p:spPr>
      </p:pic>
    </p:spTree>
    <p:extLst>
      <p:ext uri="{BB962C8B-B14F-4D97-AF65-F5344CB8AC3E}">
        <p14:creationId xmlns:p14="http://schemas.microsoft.com/office/powerpoint/2010/main" val="315093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06C29C7A-C60C-4894-BC77-0DE8263EFBE8}"/>
              </a:ext>
            </a:extLst>
          </p:cNvPr>
          <p:cNvPicPr>
            <a:picLocks noChangeAspect="1"/>
          </p:cNvPicPr>
          <p:nvPr/>
        </p:nvPicPr>
        <p:blipFill>
          <a:blip r:embed="rId6"/>
          <a:stretch>
            <a:fillRect/>
          </a:stretch>
        </p:blipFill>
        <p:spPr>
          <a:xfrm>
            <a:off x="679846" y="253791"/>
            <a:ext cx="9803872" cy="5856179"/>
          </a:xfrm>
          <a:prstGeom prst="rect">
            <a:avLst/>
          </a:prstGeom>
        </p:spPr>
      </p:pic>
    </p:spTree>
    <p:extLst>
      <p:ext uri="{BB962C8B-B14F-4D97-AF65-F5344CB8AC3E}">
        <p14:creationId xmlns:p14="http://schemas.microsoft.com/office/powerpoint/2010/main" val="1568304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3C4743A9-5FB7-EC86-FCD2-0844E0F89AB8}"/>
              </a:ext>
            </a:extLst>
          </p:cNvPr>
          <p:cNvPicPr>
            <a:picLocks noChangeAspect="1"/>
          </p:cNvPicPr>
          <p:nvPr/>
        </p:nvPicPr>
        <p:blipFill>
          <a:blip r:embed="rId6"/>
          <a:stretch>
            <a:fillRect/>
          </a:stretch>
        </p:blipFill>
        <p:spPr>
          <a:xfrm>
            <a:off x="1376248" y="249917"/>
            <a:ext cx="8339673" cy="5734323"/>
          </a:xfrm>
          <a:prstGeom prst="rect">
            <a:avLst/>
          </a:prstGeom>
        </p:spPr>
      </p:pic>
    </p:spTree>
    <p:extLst>
      <p:ext uri="{BB962C8B-B14F-4D97-AF65-F5344CB8AC3E}">
        <p14:creationId xmlns:p14="http://schemas.microsoft.com/office/powerpoint/2010/main" val="395907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B2C53B79-6974-DF79-D226-74DC4317AB88}"/>
              </a:ext>
            </a:extLst>
          </p:cNvPr>
          <p:cNvPicPr>
            <a:picLocks noChangeAspect="1"/>
          </p:cNvPicPr>
          <p:nvPr/>
        </p:nvPicPr>
        <p:blipFill>
          <a:blip r:embed="rId6"/>
          <a:stretch>
            <a:fillRect/>
          </a:stretch>
        </p:blipFill>
        <p:spPr>
          <a:xfrm>
            <a:off x="1413565" y="220004"/>
            <a:ext cx="8127686" cy="5794441"/>
          </a:xfrm>
          <a:prstGeom prst="rect">
            <a:avLst/>
          </a:prstGeom>
        </p:spPr>
      </p:pic>
    </p:spTree>
    <p:extLst>
      <p:ext uri="{BB962C8B-B14F-4D97-AF65-F5344CB8AC3E}">
        <p14:creationId xmlns:p14="http://schemas.microsoft.com/office/powerpoint/2010/main" val="1789956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D7EF9847-6E98-5A65-B171-73467C58E429}"/>
              </a:ext>
            </a:extLst>
          </p:cNvPr>
          <p:cNvPicPr>
            <a:picLocks noChangeAspect="1"/>
          </p:cNvPicPr>
          <p:nvPr/>
        </p:nvPicPr>
        <p:blipFill>
          <a:blip r:embed="rId6"/>
          <a:stretch>
            <a:fillRect/>
          </a:stretch>
        </p:blipFill>
        <p:spPr>
          <a:xfrm>
            <a:off x="1453007" y="198584"/>
            <a:ext cx="8186156" cy="5785656"/>
          </a:xfrm>
          <a:prstGeom prst="rect">
            <a:avLst/>
          </a:prstGeom>
        </p:spPr>
      </p:pic>
    </p:spTree>
    <p:extLst>
      <p:ext uri="{BB962C8B-B14F-4D97-AF65-F5344CB8AC3E}">
        <p14:creationId xmlns:p14="http://schemas.microsoft.com/office/powerpoint/2010/main" val="3966663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Picture 4">
            <a:extLst>
              <a:ext uri="{FF2B5EF4-FFF2-40B4-BE49-F238E27FC236}">
                <a16:creationId xmlns:a16="http://schemas.microsoft.com/office/drawing/2014/main" id="{3DCB3826-187F-D25D-ADC8-177CC5CEF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6295" y="843555"/>
            <a:ext cx="6730960" cy="4893704"/>
          </a:xfrm>
          <a:prstGeom prst="rect">
            <a:avLst/>
          </a:prstGeom>
        </p:spPr>
      </p:pic>
    </p:spTree>
    <p:extLst>
      <p:ext uri="{BB962C8B-B14F-4D97-AF65-F5344CB8AC3E}">
        <p14:creationId xmlns:p14="http://schemas.microsoft.com/office/powerpoint/2010/main" val="201646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Picture 1">
            <a:extLst>
              <a:ext uri="{FF2B5EF4-FFF2-40B4-BE49-F238E27FC236}">
                <a16:creationId xmlns:a16="http://schemas.microsoft.com/office/drawing/2014/main" id="{319A00D9-BA57-741E-60E4-70765165D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5909" y="843555"/>
            <a:ext cx="6845394" cy="4659982"/>
          </a:xfrm>
          <a:prstGeom prst="rect">
            <a:avLst/>
          </a:prstGeom>
        </p:spPr>
      </p:pic>
    </p:spTree>
    <p:extLst>
      <p:ext uri="{BB962C8B-B14F-4D97-AF65-F5344CB8AC3E}">
        <p14:creationId xmlns:p14="http://schemas.microsoft.com/office/powerpoint/2010/main" val="1973253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Picture 4">
            <a:extLst>
              <a:ext uri="{FF2B5EF4-FFF2-40B4-BE49-F238E27FC236}">
                <a16:creationId xmlns:a16="http://schemas.microsoft.com/office/drawing/2014/main" id="{88F37491-7765-F8FF-8F3C-2425C69827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6541" y="1594724"/>
            <a:ext cx="7014196" cy="3192089"/>
          </a:xfrm>
          <a:prstGeom prst="rect">
            <a:avLst/>
          </a:prstGeom>
        </p:spPr>
      </p:pic>
    </p:spTree>
    <p:extLst>
      <p:ext uri="{BB962C8B-B14F-4D97-AF65-F5344CB8AC3E}">
        <p14:creationId xmlns:p14="http://schemas.microsoft.com/office/powerpoint/2010/main" val="300369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E1E287F-211B-80D8-E7E1-123864760874}"/>
              </a:ext>
            </a:extLst>
          </p:cNvPr>
          <p:cNvSpPr txBox="1"/>
          <p:nvPr/>
        </p:nvSpPr>
        <p:spPr>
          <a:xfrm>
            <a:off x="8002527" y="3101205"/>
            <a:ext cx="4029768" cy="646331"/>
          </a:xfrm>
          <a:prstGeom prst="rect">
            <a:avLst/>
          </a:prstGeom>
          <a:noFill/>
        </p:spPr>
        <p:txBody>
          <a:bodyPr wrap="square" rtlCol="0">
            <a:spAutoFit/>
          </a:bodyPr>
          <a:lstStyle/>
          <a:p>
            <a:pPr algn="ctr"/>
            <a:r>
              <a:rPr lang="fa-IR" altLang="ko-KR" sz="3600" dirty="0">
                <a:solidFill>
                  <a:schemeClr val="bg1">
                    <a:lumMod val="95000"/>
                  </a:schemeClr>
                </a:solidFill>
                <a:latin typeface="Anjoman Black" panose="00000A00000000000000" pitchFamily="2" charset="-78"/>
                <a:cs typeface="Anjoman Black" panose="00000A00000000000000" pitchFamily="2" charset="-78"/>
              </a:rPr>
              <a:t>اقتصاد فرهنگی </a:t>
            </a:r>
            <a:endParaRPr lang="ko-KR" altLang="en-US" sz="3600" dirty="0">
              <a:solidFill>
                <a:schemeClr val="bg1">
                  <a:lumMod val="95000"/>
                </a:schemeClr>
              </a:solidFill>
              <a:latin typeface="Anjoman Black" panose="00000A00000000000000" pitchFamily="2" charset="-78"/>
              <a:cs typeface="Anjoman Black" panose="00000A00000000000000" pitchFamily="2" charset="-78"/>
            </a:endParaRPr>
          </a:p>
        </p:txBody>
      </p:sp>
      <p:sp>
        <p:nvSpPr>
          <p:cNvPr id="4" name="Title 1">
            <a:extLst>
              <a:ext uri="{FF2B5EF4-FFF2-40B4-BE49-F238E27FC236}">
                <a16:creationId xmlns:a16="http://schemas.microsoft.com/office/drawing/2014/main" id="{A8E23C4D-3C80-8667-2464-9A981774CEC3}"/>
              </a:ext>
            </a:extLst>
          </p:cNvPr>
          <p:cNvSpPr>
            <a:spLocks noGrp="1"/>
          </p:cNvSpPr>
          <p:nvPr>
            <p:ph type="ctrTitle"/>
          </p:nvPr>
        </p:nvSpPr>
        <p:spPr>
          <a:xfrm>
            <a:off x="1524000" y="1122363"/>
            <a:ext cx="9144000" cy="2387600"/>
          </a:xfrm>
        </p:spPr>
        <p:txBody>
          <a:bodyPr/>
          <a:lstStyle/>
          <a:p>
            <a:r>
              <a:rPr lang="fa-IR" dirty="0"/>
              <a:t> </a:t>
            </a:r>
          </a:p>
        </p:txBody>
      </p:sp>
      <p:pic>
        <p:nvPicPr>
          <p:cNvPr id="8" name="Graphic 4">
            <a:extLst>
              <a:ext uri="{FF2B5EF4-FFF2-40B4-BE49-F238E27FC236}">
                <a16:creationId xmlns:a16="http://schemas.microsoft.com/office/drawing/2014/main" id="{094F35D7-999A-66EC-94B1-AAAF560DB4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630"/>
            <a:ext cx="12192000" cy="6858000"/>
          </a:xfrm>
          <a:prstGeom prst="rect">
            <a:avLst/>
          </a:prstGeom>
        </p:spPr>
      </p:pic>
      <p:pic>
        <p:nvPicPr>
          <p:cNvPr id="9" name="Graphic 6">
            <a:extLst>
              <a:ext uri="{FF2B5EF4-FFF2-40B4-BE49-F238E27FC236}">
                <a16:creationId xmlns:a16="http://schemas.microsoft.com/office/drawing/2014/main" id="{FDBFEE51-EA7D-4195-7C54-6512F2A3DD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028" y="-331433"/>
            <a:ext cx="12442055" cy="8626763"/>
          </a:xfrm>
          <a:prstGeom prst="rect">
            <a:avLst/>
          </a:prstGeom>
        </p:spPr>
      </p:pic>
      <p:grpSp>
        <p:nvGrpSpPr>
          <p:cNvPr id="3393" name="گروه 3392">
            <a:extLst>
              <a:ext uri="{FF2B5EF4-FFF2-40B4-BE49-F238E27FC236}">
                <a16:creationId xmlns:a16="http://schemas.microsoft.com/office/drawing/2014/main" id="{AD7F9CA8-BC0C-6CDD-93DA-9E60B4BA51CF}"/>
              </a:ext>
            </a:extLst>
          </p:cNvPr>
          <p:cNvGrpSpPr/>
          <p:nvPr/>
        </p:nvGrpSpPr>
        <p:grpSpPr>
          <a:xfrm>
            <a:off x="1389846" y="950319"/>
            <a:ext cx="3385876" cy="5091111"/>
            <a:chOff x="1389846" y="950319"/>
            <a:chExt cx="3385876" cy="5091111"/>
          </a:xfrm>
        </p:grpSpPr>
        <p:pic>
          <p:nvPicPr>
            <p:cNvPr id="10" name="Graphic 8">
              <a:extLst>
                <a:ext uri="{FF2B5EF4-FFF2-40B4-BE49-F238E27FC236}">
                  <a16:creationId xmlns:a16="http://schemas.microsoft.com/office/drawing/2014/main" id="{E22758F8-CB6E-1D3B-E5AF-7BBDDF2A2E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9846" y="950319"/>
              <a:ext cx="3385876" cy="5091111"/>
            </a:xfrm>
            <a:prstGeom prst="rect">
              <a:avLst/>
            </a:prstGeom>
          </p:spPr>
        </p:pic>
        <p:pic>
          <p:nvPicPr>
            <p:cNvPr id="11" name="Graphic 10">
              <a:extLst>
                <a:ext uri="{FF2B5EF4-FFF2-40B4-BE49-F238E27FC236}">
                  <a16:creationId xmlns:a16="http://schemas.microsoft.com/office/drawing/2014/main" id="{3F7BFA88-BB06-7533-63F3-42CCB8ECD0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55740" y="2054345"/>
              <a:ext cx="2429677" cy="3552905"/>
            </a:xfrm>
            <a:prstGeom prst="rect">
              <a:avLst/>
            </a:prstGeom>
          </p:spPr>
        </p:pic>
      </p:grpSp>
      <p:sp>
        <p:nvSpPr>
          <p:cNvPr id="12" name="Rectangle: Rounded Corners 12">
            <a:extLst>
              <a:ext uri="{FF2B5EF4-FFF2-40B4-BE49-F238E27FC236}">
                <a16:creationId xmlns:a16="http://schemas.microsoft.com/office/drawing/2014/main" id="{ACC3636F-25ED-E646-0B31-C42CBAA2DAE6}"/>
              </a:ext>
            </a:extLst>
          </p:cNvPr>
          <p:cNvSpPr/>
          <p:nvPr/>
        </p:nvSpPr>
        <p:spPr>
          <a:xfrm>
            <a:off x="5240646" y="4889223"/>
            <a:ext cx="5496400" cy="762494"/>
          </a:xfrm>
          <a:prstGeom prst="roundRect">
            <a:avLst>
              <a:gd name="adj" fmla="val 34883"/>
            </a:avLst>
          </a:prstGeom>
          <a:solidFill>
            <a:srgbClr val="BA9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p>
        </p:txBody>
      </p:sp>
      <p:sp>
        <p:nvSpPr>
          <p:cNvPr id="13" name="Rectangle: Rounded Corners 13">
            <a:extLst>
              <a:ext uri="{FF2B5EF4-FFF2-40B4-BE49-F238E27FC236}">
                <a16:creationId xmlns:a16="http://schemas.microsoft.com/office/drawing/2014/main" id="{8703320E-4EC0-2D7D-6FDA-303AB387DF8E}"/>
              </a:ext>
            </a:extLst>
          </p:cNvPr>
          <p:cNvSpPr/>
          <p:nvPr/>
        </p:nvSpPr>
        <p:spPr>
          <a:xfrm>
            <a:off x="5240646" y="3981949"/>
            <a:ext cx="5496400" cy="762494"/>
          </a:xfrm>
          <a:prstGeom prst="roundRect">
            <a:avLst>
              <a:gd name="adj" fmla="val 34883"/>
            </a:avLst>
          </a:prstGeom>
          <a:solidFill>
            <a:srgbClr val="BA9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p>
        </p:txBody>
      </p:sp>
      <p:sp>
        <p:nvSpPr>
          <p:cNvPr id="14" name="TextBox 14">
            <a:extLst>
              <a:ext uri="{FF2B5EF4-FFF2-40B4-BE49-F238E27FC236}">
                <a16:creationId xmlns:a16="http://schemas.microsoft.com/office/drawing/2014/main" id="{21E231AD-BACC-ADC3-E3A6-974BAAD151B3}"/>
              </a:ext>
            </a:extLst>
          </p:cNvPr>
          <p:cNvSpPr txBox="1"/>
          <p:nvPr/>
        </p:nvSpPr>
        <p:spPr>
          <a:xfrm>
            <a:off x="6184821" y="5041181"/>
            <a:ext cx="3211294" cy="584775"/>
          </a:xfrm>
          <a:prstGeom prst="rect">
            <a:avLst/>
          </a:prstGeom>
          <a:noFill/>
        </p:spPr>
        <p:txBody>
          <a:bodyPr wrap="square" rtlCol="1">
            <a:spAutoFit/>
          </a:bodyPr>
          <a:lstStyle/>
          <a:p>
            <a:pPr algn="r"/>
            <a:r>
              <a:rPr lang="fa-IR" sz="3200" dirty="0">
                <a:solidFill>
                  <a:srgbClr val="0D1C3F"/>
                </a:solidFill>
                <a:latin typeface="Ahang ExtraBold" panose="00000900000000000000" pitchFamily="2" charset="-78"/>
                <a:cs typeface="Ahang ExtraBold" panose="00000900000000000000" pitchFamily="2" charset="-78"/>
              </a:rPr>
              <a:t>سقوط ۳۰۰ساله</a:t>
            </a:r>
          </a:p>
        </p:txBody>
      </p:sp>
      <p:sp>
        <p:nvSpPr>
          <p:cNvPr id="15" name="TextBox 15">
            <a:extLst>
              <a:ext uri="{FF2B5EF4-FFF2-40B4-BE49-F238E27FC236}">
                <a16:creationId xmlns:a16="http://schemas.microsoft.com/office/drawing/2014/main" id="{72336AB8-EDC2-B03E-ED11-85CBB6BA3179}"/>
              </a:ext>
            </a:extLst>
          </p:cNvPr>
          <p:cNvSpPr txBox="1"/>
          <p:nvPr/>
        </p:nvSpPr>
        <p:spPr>
          <a:xfrm>
            <a:off x="5123029" y="4105514"/>
            <a:ext cx="4616825" cy="584775"/>
          </a:xfrm>
          <a:prstGeom prst="rect">
            <a:avLst/>
          </a:prstGeom>
          <a:noFill/>
        </p:spPr>
        <p:txBody>
          <a:bodyPr wrap="square" rtlCol="1">
            <a:spAutoFit/>
          </a:bodyPr>
          <a:lstStyle/>
          <a:p>
            <a:pPr algn="ctr"/>
            <a:r>
              <a:rPr lang="fa-IR" sz="3200" dirty="0" err="1">
                <a:solidFill>
                  <a:srgbClr val="0D1C3F"/>
                </a:solidFill>
                <a:latin typeface="Ahang ExtraBold" panose="00000900000000000000" pitchFamily="2" charset="-78"/>
                <a:cs typeface="Ahang ExtraBold" panose="00000900000000000000" pitchFamily="2" charset="-78"/>
              </a:rPr>
              <a:t>سیدامیرحسین</a:t>
            </a:r>
            <a:r>
              <a:rPr lang="fa-IR" sz="3200" dirty="0">
                <a:solidFill>
                  <a:srgbClr val="0D1C3F"/>
                </a:solidFill>
                <a:latin typeface="Ahang ExtraBold" panose="00000900000000000000" pitchFamily="2" charset="-78"/>
                <a:cs typeface="Ahang ExtraBold" panose="00000900000000000000" pitchFamily="2" charset="-78"/>
              </a:rPr>
              <a:t> حسینی</a:t>
            </a:r>
          </a:p>
        </p:txBody>
      </p:sp>
      <p:sp>
        <p:nvSpPr>
          <p:cNvPr id="28" name="TextBox 16">
            <a:extLst>
              <a:ext uri="{FF2B5EF4-FFF2-40B4-BE49-F238E27FC236}">
                <a16:creationId xmlns:a16="http://schemas.microsoft.com/office/drawing/2014/main" id="{3D3D2B99-255F-7A10-34B6-51FC1A19BABB}"/>
              </a:ext>
            </a:extLst>
          </p:cNvPr>
          <p:cNvSpPr txBox="1"/>
          <p:nvPr/>
        </p:nvSpPr>
        <p:spPr>
          <a:xfrm>
            <a:off x="9396115" y="4947304"/>
            <a:ext cx="1249060" cy="646331"/>
          </a:xfrm>
          <a:prstGeom prst="rect">
            <a:avLst/>
          </a:prstGeom>
          <a:noFill/>
        </p:spPr>
        <p:txBody>
          <a:bodyPr wrap="square" rtlCol="1">
            <a:spAutoFit/>
          </a:bodyPr>
          <a:lstStyle/>
          <a:p>
            <a:r>
              <a:rPr lang="fa-IR" sz="3600" dirty="0">
                <a:solidFill>
                  <a:schemeClr val="bg1"/>
                </a:solidFill>
                <a:latin typeface="Ahang DemiBold" panose="00000700000000000000" pitchFamily="2" charset="-78"/>
                <a:cs typeface="Ahang DemiBold" panose="00000700000000000000" pitchFamily="2" charset="-78"/>
              </a:rPr>
              <a:t>عنوان:</a:t>
            </a:r>
          </a:p>
        </p:txBody>
      </p:sp>
      <p:sp>
        <p:nvSpPr>
          <p:cNvPr id="29" name="TextBox 21">
            <a:extLst>
              <a:ext uri="{FF2B5EF4-FFF2-40B4-BE49-F238E27FC236}">
                <a16:creationId xmlns:a16="http://schemas.microsoft.com/office/drawing/2014/main" id="{85AB2DFC-6AB9-EB61-CFE6-BCE3ED5D9651}"/>
              </a:ext>
            </a:extLst>
          </p:cNvPr>
          <p:cNvSpPr txBox="1"/>
          <p:nvPr/>
        </p:nvSpPr>
        <p:spPr>
          <a:xfrm>
            <a:off x="9396115" y="4064840"/>
            <a:ext cx="1184940" cy="646331"/>
          </a:xfrm>
          <a:prstGeom prst="rect">
            <a:avLst/>
          </a:prstGeom>
          <a:noFill/>
        </p:spPr>
        <p:txBody>
          <a:bodyPr wrap="square" rtlCol="1">
            <a:spAutoFit/>
          </a:bodyPr>
          <a:lstStyle/>
          <a:p>
            <a:r>
              <a:rPr lang="fa-IR" sz="3600" dirty="0">
                <a:solidFill>
                  <a:schemeClr val="bg1"/>
                </a:solidFill>
                <a:latin typeface="Ahang DemiBold" panose="00000700000000000000" pitchFamily="2" charset="-78"/>
                <a:cs typeface="Ahang DemiBold" panose="00000700000000000000" pitchFamily="2" charset="-78"/>
              </a:rPr>
              <a:t>استاد:</a:t>
            </a:r>
          </a:p>
        </p:txBody>
      </p:sp>
      <p:pic>
        <p:nvPicPr>
          <p:cNvPr id="30" name="Picture 25">
            <a:extLst>
              <a:ext uri="{FF2B5EF4-FFF2-40B4-BE49-F238E27FC236}">
                <a16:creationId xmlns:a16="http://schemas.microsoft.com/office/drawing/2014/main" id="{AFD7ECF6-C6C8-C503-23B7-068F684E8028}"/>
              </a:ext>
            </a:extLst>
          </p:cNvPr>
          <p:cNvPicPr>
            <a:picLocks noChangeAspect="1"/>
          </p:cNvPicPr>
          <p:nvPr/>
        </p:nvPicPr>
        <p:blipFill>
          <a:blip r:embed="rId10">
            <a:extLst>
              <a:ext uri="{28A0092B-C50C-407E-A947-70E740481C1C}">
                <a14:useLocalDpi xmlns:a14="http://schemas.microsoft.com/office/drawing/2010/main" val="0"/>
              </a:ext>
            </a:extLst>
          </a:blip>
          <a:srcRect l="8922" r="8922"/>
          <a:stretch/>
        </p:blipFill>
        <p:spPr>
          <a:xfrm>
            <a:off x="8341359" y="1305534"/>
            <a:ext cx="2326641" cy="2531635"/>
          </a:xfrm>
          <a:prstGeom prst="roundRect">
            <a:avLst>
              <a:gd name="adj" fmla="val 17021"/>
            </a:avLst>
          </a:prstGeom>
          <a:ln w="57150">
            <a:solidFill>
              <a:srgbClr val="BA953C"/>
            </a:solidFill>
          </a:ln>
        </p:spPr>
      </p:pic>
    </p:spTree>
    <p:extLst>
      <p:ext uri="{BB962C8B-B14F-4D97-AF65-F5344CB8AC3E}">
        <p14:creationId xmlns:p14="http://schemas.microsoft.com/office/powerpoint/2010/main" val="2906529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750" fill="hold"/>
                                        <p:tgtEl>
                                          <p:spTgt spid="27"/>
                                        </p:tgtEl>
                                        <p:attrNameLst>
                                          <p:attrName>ppt_x</p:attrName>
                                        </p:attrNameLst>
                                      </p:cBhvr>
                                      <p:tavLst>
                                        <p:tav tm="0">
                                          <p:val>
                                            <p:strVal val="1+#ppt_w/2"/>
                                          </p:val>
                                        </p:tav>
                                        <p:tav tm="100000">
                                          <p:val>
                                            <p:strVal val="#ppt_x"/>
                                          </p:val>
                                        </p:tav>
                                      </p:tavLst>
                                    </p:anim>
                                    <p:anim calcmode="lin" valueType="num">
                                      <p:cBhvr additive="base">
                                        <p:cTn id="8" dur="1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extBox 15">
            <a:extLst>
              <a:ext uri="{FF2B5EF4-FFF2-40B4-BE49-F238E27FC236}">
                <a16:creationId xmlns:a16="http://schemas.microsoft.com/office/drawing/2014/main" id="{F5071EE1-6060-DFF2-CB85-F69954D0E9D6}"/>
              </a:ext>
            </a:extLst>
          </p:cNvPr>
          <p:cNvSpPr txBox="1"/>
          <p:nvPr/>
        </p:nvSpPr>
        <p:spPr>
          <a:xfrm>
            <a:off x="620566" y="741135"/>
            <a:ext cx="11156159" cy="3539430"/>
          </a:xfrm>
          <a:prstGeom prst="rect">
            <a:avLst/>
          </a:prstGeom>
          <a:noFill/>
        </p:spPr>
        <p:txBody>
          <a:bodyPr wrap="square" lIns="108000" rIns="108000" rtlCol="0" anchor="ctr">
            <a:spAutoFit/>
          </a:bodyPr>
          <a:lstStyle/>
          <a:p>
            <a:pPr algn="just" rtl="1"/>
            <a:r>
              <a:rPr lang="fa-IR" altLang="ko-KR" sz="2800" b="1" dirty="0" err="1">
                <a:solidFill>
                  <a:srgbClr val="0D1C3F"/>
                </a:solidFill>
                <a:latin typeface="Anjoman Bold" panose="00000800000000000000" pitchFamily="2" charset="-78"/>
                <a:cs typeface="Anjoman Bold" panose="00000800000000000000" pitchFamily="2" charset="-78"/>
              </a:rPr>
              <a:t>اکونومیست</a:t>
            </a:r>
            <a:r>
              <a:rPr lang="fa-IR" altLang="ko-KR" sz="2800" b="1" dirty="0">
                <a:solidFill>
                  <a:srgbClr val="0D1C3F"/>
                </a:solidFill>
                <a:latin typeface="Anjoman Bold" panose="00000800000000000000" pitchFamily="2" charset="-78"/>
                <a:cs typeface="Anjoman Bold" panose="00000800000000000000" pitchFamily="2" charset="-78"/>
              </a:rPr>
              <a:t> به نقل از </a:t>
            </a:r>
            <a:r>
              <a:rPr lang="fa-IR" altLang="ko-KR" sz="2800" b="1" dirty="0" err="1">
                <a:solidFill>
                  <a:srgbClr val="0D1C3F"/>
                </a:solidFill>
                <a:latin typeface="Anjoman Bold" panose="00000800000000000000" pitchFamily="2" charset="-78"/>
                <a:cs typeface="Anjoman Bold" panose="00000800000000000000" pitchFamily="2" charset="-78"/>
              </a:rPr>
              <a:t>یورواستات</a:t>
            </a:r>
            <a:r>
              <a:rPr lang="fa-IR" altLang="ko-KR" sz="2800" b="1" dirty="0">
                <a:solidFill>
                  <a:srgbClr val="0D1C3F"/>
                </a:solidFill>
                <a:latin typeface="Anjoman Bold" panose="00000800000000000000" pitchFamily="2" charset="-78"/>
                <a:cs typeface="Anjoman Bold" panose="00000800000000000000" pitchFamily="2" charset="-78"/>
              </a:rPr>
              <a:t>:</a:t>
            </a:r>
          </a:p>
          <a:p>
            <a:pPr algn="just" rtl="1"/>
            <a:endParaRPr lang="fa-IR" altLang="ko-KR" sz="2800" b="1" dirty="0">
              <a:solidFill>
                <a:srgbClr val="0D1C3F"/>
              </a:solidFill>
              <a:latin typeface="Anjoman Bold" panose="00000800000000000000" pitchFamily="2" charset="-78"/>
              <a:cs typeface="Anjoman Bold" panose="00000800000000000000" pitchFamily="2" charset="-78"/>
            </a:endParaRPr>
          </a:p>
          <a:p>
            <a:pPr algn="just" rtl="1"/>
            <a:r>
              <a:rPr lang="fa-IR" altLang="ko-KR" sz="2800" b="1" dirty="0">
                <a:solidFill>
                  <a:srgbClr val="0D1C3F"/>
                </a:solidFill>
                <a:latin typeface="Anjoman Bold" panose="00000800000000000000" pitchFamily="2" charset="-78"/>
                <a:cs typeface="Anjoman Bold" panose="00000800000000000000" pitchFamily="2" charset="-78"/>
              </a:rPr>
              <a:t>از هر 14نفر یک نفر در اروپا افسردگی مزمن دارد!</a:t>
            </a:r>
          </a:p>
          <a:p>
            <a:pPr algn="just" rtl="1"/>
            <a:endParaRPr lang="fa-IR" altLang="ko-KR" sz="2800" b="1" dirty="0">
              <a:solidFill>
                <a:srgbClr val="0D1C3F"/>
              </a:solidFill>
              <a:latin typeface="Anjoman Bold" panose="00000800000000000000" pitchFamily="2" charset="-78"/>
              <a:cs typeface="Anjoman Bold" panose="00000800000000000000" pitchFamily="2" charset="-78"/>
            </a:endParaRPr>
          </a:p>
          <a:p>
            <a:pPr algn="just" rtl="1"/>
            <a:r>
              <a:rPr lang="fa-IR" altLang="ko-KR" sz="2800" b="1" dirty="0">
                <a:solidFill>
                  <a:srgbClr val="0D1C3F"/>
                </a:solidFill>
                <a:latin typeface="Anjoman Bold" panose="00000800000000000000" pitchFamily="2" charset="-78"/>
                <a:cs typeface="Anjoman Bold" panose="00000800000000000000" pitchFamily="2" charset="-78"/>
              </a:rPr>
              <a:t>افسردگی اولین عامل خطر مرتبط با خودکشی و افکار خودکشی است. </a:t>
            </a:r>
          </a:p>
          <a:p>
            <a:pPr algn="just" rtl="1"/>
            <a:r>
              <a:rPr lang="fa-IR" altLang="ko-KR" sz="2800" b="1" dirty="0" err="1">
                <a:solidFill>
                  <a:srgbClr val="0D1C3F"/>
                </a:solidFill>
                <a:latin typeface="Anjoman Bold" panose="00000800000000000000" pitchFamily="2" charset="-78"/>
                <a:cs typeface="Anjoman Bold" panose="00000800000000000000" pitchFamily="2" charset="-78"/>
              </a:rPr>
              <a:t>تخمین‌زده</a:t>
            </a:r>
            <a:r>
              <a:rPr lang="fa-IR" altLang="ko-KR" sz="2800" b="1" dirty="0">
                <a:solidFill>
                  <a:srgbClr val="0D1C3F"/>
                </a:solidFill>
                <a:latin typeface="Anjoman Bold" panose="00000800000000000000" pitchFamily="2" charset="-78"/>
                <a:cs typeface="Anjoman Bold" panose="00000800000000000000" pitchFamily="2" charset="-78"/>
              </a:rPr>
              <a:t> </a:t>
            </a:r>
            <a:r>
              <a:rPr lang="fa-IR" altLang="ko-KR" sz="2800" b="1" dirty="0" err="1">
                <a:solidFill>
                  <a:srgbClr val="0D1C3F"/>
                </a:solidFill>
                <a:latin typeface="Anjoman Bold" panose="00000800000000000000" pitchFamily="2" charset="-78"/>
                <a:cs typeface="Anjoman Bold" panose="00000800000000000000" pitchFamily="2" charset="-78"/>
              </a:rPr>
              <a:t>می‌شود</a:t>
            </a:r>
            <a:r>
              <a:rPr lang="fa-IR" altLang="ko-KR" sz="2800" b="1" dirty="0">
                <a:solidFill>
                  <a:srgbClr val="0D1C3F"/>
                </a:solidFill>
                <a:latin typeface="Anjoman Bold" panose="00000800000000000000" pitchFamily="2" charset="-78"/>
                <a:cs typeface="Anjoman Bold" panose="00000800000000000000" pitchFamily="2" charset="-78"/>
              </a:rPr>
              <a:t> که سالانه 120000 نفر در منطقه اروپایی سازمان بهداشت جهانی جان خود را از دست </a:t>
            </a:r>
            <a:r>
              <a:rPr lang="fa-IR" altLang="ko-KR" sz="2800" b="1" dirty="0" err="1">
                <a:solidFill>
                  <a:srgbClr val="0D1C3F"/>
                </a:solidFill>
                <a:latin typeface="Anjoman Bold" panose="00000800000000000000" pitchFamily="2" charset="-78"/>
                <a:cs typeface="Anjoman Bold" panose="00000800000000000000" pitchFamily="2" charset="-78"/>
              </a:rPr>
              <a:t>می‌دهند</a:t>
            </a:r>
            <a:r>
              <a:rPr lang="fa-IR" altLang="ko-KR" sz="2800" b="1" dirty="0">
                <a:solidFill>
                  <a:srgbClr val="0D1C3F"/>
                </a:solidFill>
                <a:latin typeface="Anjoman Bold" panose="00000800000000000000" pitchFamily="2" charset="-78"/>
                <a:cs typeface="Anjoman Bold" panose="00000800000000000000" pitchFamily="2" charset="-78"/>
              </a:rPr>
              <a:t> که معادل 1.3 درصد از کل مرگ و </a:t>
            </a:r>
            <a:r>
              <a:rPr lang="fa-IR" altLang="ko-KR" sz="2800" b="1" dirty="0" err="1">
                <a:solidFill>
                  <a:srgbClr val="0D1C3F"/>
                </a:solidFill>
                <a:latin typeface="Anjoman Bold" panose="00000800000000000000" pitchFamily="2" charset="-78"/>
                <a:cs typeface="Anjoman Bold" panose="00000800000000000000" pitchFamily="2" charset="-78"/>
              </a:rPr>
              <a:t>میرها</a:t>
            </a:r>
            <a:r>
              <a:rPr lang="fa-IR" altLang="ko-KR" sz="2800" b="1" dirty="0">
                <a:solidFill>
                  <a:srgbClr val="0D1C3F"/>
                </a:solidFill>
                <a:latin typeface="Anjoman Bold" panose="00000800000000000000" pitchFamily="2" charset="-78"/>
                <a:cs typeface="Anjoman Bold" panose="00000800000000000000" pitchFamily="2" charset="-78"/>
              </a:rPr>
              <a:t> در سال 2019 است.</a:t>
            </a:r>
            <a:endParaRPr lang="ko-KR" altLang="en-US" sz="2800" b="1" dirty="0">
              <a:solidFill>
                <a:srgbClr val="0D1C3F"/>
              </a:solidFill>
              <a:latin typeface="Anjoman Bold" panose="00000800000000000000" pitchFamily="2" charset="-78"/>
              <a:cs typeface="Anjoman Bold" panose="00000800000000000000" pitchFamily="2" charset="-78"/>
            </a:endParaRPr>
          </a:p>
        </p:txBody>
      </p:sp>
      <p:pic>
        <p:nvPicPr>
          <p:cNvPr id="6" name="تصویر 5">
            <a:extLst>
              <a:ext uri="{FF2B5EF4-FFF2-40B4-BE49-F238E27FC236}">
                <a16:creationId xmlns:a16="http://schemas.microsoft.com/office/drawing/2014/main" id="{8CCD22C5-2543-D7ED-E2A7-FA4D2691B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787" y="3751741"/>
            <a:ext cx="6600305" cy="2423549"/>
          </a:xfrm>
          <a:prstGeom prst="rect">
            <a:avLst/>
          </a:prstGeom>
        </p:spPr>
      </p:pic>
    </p:spTree>
    <p:extLst>
      <p:ext uri="{BB962C8B-B14F-4D97-AF65-F5344CB8AC3E}">
        <p14:creationId xmlns:p14="http://schemas.microsoft.com/office/powerpoint/2010/main" val="3838577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1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2">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1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2">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1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1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extBox 15">
            <a:extLst>
              <a:ext uri="{FF2B5EF4-FFF2-40B4-BE49-F238E27FC236}">
                <a16:creationId xmlns:a16="http://schemas.microsoft.com/office/drawing/2014/main" id="{7402842B-AF1D-7A97-1C08-067A2A5EC4EA}"/>
              </a:ext>
            </a:extLst>
          </p:cNvPr>
          <p:cNvSpPr txBox="1"/>
          <p:nvPr/>
        </p:nvSpPr>
        <p:spPr>
          <a:xfrm>
            <a:off x="620566" y="987355"/>
            <a:ext cx="11156159" cy="3046988"/>
          </a:xfrm>
          <a:prstGeom prst="rect">
            <a:avLst/>
          </a:prstGeom>
          <a:noFill/>
        </p:spPr>
        <p:txBody>
          <a:bodyPr wrap="square" lIns="108000" rIns="108000" rtlCol="0" anchor="ctr">
            <a:spAutoFit/>
          </a:bodyPr>
          <a:lstStyle/>
          <a:p>
            <a:pPr algn="r" rtl="1"/>
            <a:r>
              <a:rPr lang="fa-IR" altLang="ko-KR" sz="2400" b="1" dirty="0">
                <a:solidFill>
                  <a:srgbClr val="0D1C3F"/>
                </a:solidFill>
                <a:latin typeface="Anjoman Bold" panose="00000800000000000000" pitchFamily="2" charset="-78"/>
                <a:cs typeface="Anjoman Bold" panose="00000800000000000000" pitchFamily="2" charset="-78"/>
              </a:rPr>
              <a:t>یونیسف</a:t>
            </a:r>
            <a:br>
              <a:rPr lang="fa-IR" altLang="ko-KR" sz="2400" b="1" dirty="0">
                <a:solidFill>
                  <a:srgbClr val="0D1C3F"/>
                </a:solidFill>
                <a:latin typeface="Anjoman Bold" panose="00000800000000000000" pitchFamily="2" charset="-78"/>
                <a:cs typeface="Anjoman Bold" panose="00000800000000000000" pitchFamily="2" charset="-78"/>
              </a:rPr>
            </a:br>
            <a:r>
              <a:rPr lang="fa-IR" altLang="ko-KR" sz="2400" b="1" dirty="0">
                <a:solidFill>
                  <a:srgbClr val="0D1C3F"/>
                </a:solidFill>
                <a:latin typeface="Anjoman Bold" panose="00000800000000000000" pitchFamily="2" charset="-78"/>
                <a:cs typeface="Anjoman Bold" panose="00000800000000000000" pitchFamily="2" charset="-78"/>
              </a:rPr>
              <a:t>امروزه در اروپا، خودکشی دومین عامل مرگ و میر در میان جوانان است. پسران 10 تا 19 ساله بیش از دو برابر دختران بر اثر خودکشی می میرند. </a:t>
            </a:r>
          </a:p>
          <a:p>
            <a:pPr algn="r" rtl="1"/>
            <a:endParaRPr lang="fa-IR" altLang="ko-KR" sz="2400" b="1" dirty="0">
              <a:solidFill>
                <a:srgbClr val="0D1C3F"/>
              </a:solidFill>
              <a:latin typeface="Anjoman Bold" panose="00000800000000000000" pitchFamily="2" charset="-78"/>
              <a:cs typeface="Anjoman Bold" panose="00000800000000000000" pitchFamily="2" charset="-78"/>
            </a:endParaRPr>
          </a:p>
          <a:p>
            <a:pPr algn="r" rtl="1"/>
            <a:r>
              <a:rPr lang="fa-IR" altLang="ko-KR" sz="2400" b="1" dirty="0">
                <a:solidFill>
                  <a:srgbClr val="0D1C3F"/>
                </a:solidFill>
                <a:latin typeface="Anjoman Bold" panose="00000800000000000000" pitchFamily="2" charset="-78"/>
                <a:cs typeface="Anjoman Bold" panose="00000800000000000000" pitchFamily="2" charset="-78"/>
              </a:rPr>
              <a:t>این گزارش نشان می دهد که تقریباً از هر پنج پسر اروپایی 15 تا 19 ساله، یک نفر از اختلالات روانی رنج می برد و پس از آن بیش از 16 درصد از دختران در همان سن قرار دارند. 9 میلیون نوجوان در اروپا (10 تا 19 ساله) با اختلالات روانی زندگی می کنند که بیش از نیمی از موارد را اضطراب و افسردگی تشکیل می دهد.</a:t>
            </a:r>
            <a:endParaRPr lang="ko-KR" altLang="en-US" sz="2400" b="1" dirty="0">
              <a:solidFill>
                <a:srgbClr val="0D1C3F"/>
              </a:solidFill>
              <a:latin typeface="Anjoman Bold" panose="00000800000000000000" pitchFamily="2" charset="-78"/>
              <a:cs typeface="Anjoman Bold" panose="00000800000000000000" pitchFamily="2" charset="-78"/>
            </a:endParaRPr>
          </a:p>
        </p:txBody>
      </p:sp>
      <p:pic>
        <p:nvPicPr>
          <p:cNvPr id="6" name="تصویر 5">
            <a:extLst>
              <a:ext uri="{FF2B5EF4-FFF2-40B4-BE49-F238E27FC236}">
                <a16:creationId xmlns:a16="http://schemas.microsoft.com/office/drawing/2014/main" id="{BD04C19E-838C-98B1-ACBC-289A12ECF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46" y="3726005"/>
            <a:ext cx="6128278" cy="2281392"/>
          </a:xfrm>
          <a:prstGeom prst="rect">
            <a:avLst/>
          </a:prstGeom>
        </p:spPr>
      </p:pic>
    </p:spTree>
    <p:extLst>
      <p:ext uri="{BB962C8B-B14F-4D97-AF65-F5344CB8AC3E}">
        <p14:creationId xmlns:p14="http://schemas.microsoft.com/office/powerpoint/2010/main" val="1283747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1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0" y="-58189"/>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extBox 15">
            <a:extLst>
              <a:ext uri="{FF2B5EF4-FFF2-40B4-BE49-F238E27FC236}">
                <a16:creationId xmlns:a16="http://schemas.microsoft.com/office/drawing/2014/main" id="{7402842B-AF1D-7A97-1C08-067A2A5EC4EA}"/>
              </a:ext>
            </a:extLst>
          </p:cNvPr>
          <p:cNvSpPr txBox="1"/>
          <p:nvPr/>
        </p:nvSpPr>
        <p:spPr>
          <a:xfrm>
            <a:off x="232424" y="776970"/>
            <a:ext cx="11348720" cy="3539430"/>
          </a:xfrm>
          <a:prstGeom prst="rect">
            <a:avLst/>
          </a:prstGeom>
          <a:noFill/>
        </p:spPr>
        <p:txBody>
          <a:bodyPr wrap="square" lIns="108000" rIns="108000" rtlCol="0" anchor="ctr">
            <a:spAutoFit/>
          </a:bodyPr>
          <a:lstStyle/>
          <a:p>
            <a:pPr algn="r" rtl="1"/>
            <a:r>
              <a:rPr lang="fa-IR" altLang="ko-KR" sz="2400" b="1" dirty="0">
                <a:solidFill>
                  <a:srgbClr val="0D1C3F"/>
                </a:solidFill>
                <a:latin typeface="Anjoman Bold" panose="00000800000000000000" pitchFamily="2" charset="-78"/>
                <a:cs typeface="Anjoman Bold" panose="00000800000000000000" pitchFamily="2" charset="-78"/>
              </a:rPr>
              <a:t>یورو استات</a:t>
            </a:r>
            <a:br>
              <a:rPr lang="fa-IR" altLang="ko-KR" sz="2400" b="1" dirty="0">
                <a:solidFill>
                  <a:srgbClr val="0D1C3F"/>
                </a:solidFill>
                <a:latin typeface="Anjoman Bold" panose="00000800000000000000" pitchFamily="2" charset="-78"/>
                <a:cs typeface="Anjoman Bold" panose="00000800000000000000" pitchFamily="2" charset="-78"/>
              </a:rPr>
            </a:br>
            <a:r>
              <a:rPr lang="fa-IR" altLang="ko-KR" sz="2000" b="1" dirty="0">
                <a:solidFill>
                  <a:srgbClr val="0D1C3F"/>
                </a:solidFill>
                <a:latin typeface="Anjoman Bold" panose="00000800000000000000" pitchFamily="2" charset="-78"/>
                <a:cs typeface="Anjoman Bold" panose="00000800000000000000" pitchFamily="2" charset="-78"/>
              </a:rPr>
              <a:t>سهم کودکانی که خارج از ازدواج متولد شده </a:t>
            </a:r>
            <a:r>
              <a:rPr lang="fa-IR" altLang="ko-KR" sz="2000" b="1" dirty="0" err="1">
                <a:solidFill>
                  <a:srgbClr val="0D1C3F"/>
                </a:solidFill>
                <a:latin typeface="Anjoman Bold" panose="00000800000000000000" pitchFamily="2" charset="-78"/>
                <a:cs typeface="Anjoman Bold" panose="00000800000000000000" pitchFamily="2" charset="-78"/>
              </a:rPr>
              <a:t>اند</a:t>
            </a:r>
            <a:r>
              <a:rPr lang="fa-IR" altLang="ko-KR" sz="2000" b="1" dirty="0">
                <a:solidFill>
                  <a:srgbClr val="0D1C3F"/>
                </a:solidFill>
                <a:latin typeface="Anjoman Bold" panose="00000800000000000000" pitchFamily="2" charset="-78"/>
                <a:cs typeface="Anjoman Bold" panose="00000800000000000000" pitchFamily="2" charset="-78"/>
              </a:rPr>
              <a:t> در اتحادیه اروپا-27 از 22.9 درصد در سال 1998 به 34.6 درصد در سال 2008 رسیده است، قبل از ادامه افزایش در دهه اخیر، به عنوان میانگین ساده در کشورهای عضو اتحادیه اروپا که داده ها برای آنها در دسترس است. (شکل 8 را ببینید) در سال 2018 41.6 درصد بود (شامل داده های سال 2016 برای بلژیک و داده های سال 2017 برای قبرس)، در مقایسه با 35.2 درصد برای همان کشورهای عضو در سال 2008.</a:t>
            </a:r>
          </a:p>
          <a:p>
            <a:pPr algn="r" rtl="1"/>
            <a:endParaRPr lang="fa-IR" altLang="ko-KR" sz="2000" b="1" dirty="0">
              <a:solidFill>
                <a:srgbClr val="0D1C3F"/>
              </a:solidFill>
              <a:latin typeface="Anjoman Bold" panose="00000800000000000000" pitchFamily="2" charset="-78"/>
              <a:cs typeface="Anjoman Bold" panose="00000800000000000000" pitchFamily="2" charset="-78"/>
            </a:endParaRPr>
          </a:p>
          <a:p>
            <a:pPr algn="r" rtl="1"/>
            <a:r>
              <a:rPr lang="fa-IR" altLang="ko-KR" sz="2000" b="1" dirty="0">
                <a:solidFill>
                  <a:srgbClr val="0D1C3F"/>
                </a:solidFill>
                <a:latin typeface="Anjoman Bold" panose="00000800000000000000" pitchFamily="2" charset="-78"/>
                <a:cs typeface="Anjoman Bold" panose="00000800000000000000" pitchFamily="2" charset="-78"/>
              </a:rPr>
              <a:t>در سال 2018، بیشترین سهم تولدهای زنده خارج از ازدواج در فرانسه (60.4٪)، بلغارستان (58.5٪)، </a:t>
            </a:r>
            <a:r>
              <a:rPr lang="fa-IR" altLang="ko-KR" sz="2000" b="1" dirty="0" err="1">
                <a:solidFill>
                  <a:srgbClr val="0D1C3F"/>
                </a:solidFill>
                <a:latin typeface="Anjoman Bold" panose="00000800000000000000" pitchFamily="2" charset="-78"/>
                <a:cs typeface="Anjoman Bold" panose="00000800000000000000" pitchFamily="2" charset="-78"/>
              </a:rPr>
              <a:t>اسلوونی</a:t>
            </a:r>
            <a:r>
              <a:rPr lang="fa-IR" altLang="ko-KR" sz="2000" b="1" dirty="0">
                <a:solidFill>
                  <a:srgbClr val="0D1C3F"/>
                </a:solidFill>
                <a:latin typeface="Anjoman Bold" panose="00000800000000000000" pitchFamily="2" charset="-78"/>
                <a:cs typeface="Anjoman Bold" panose="00000800000000000000" pitchFamily="2" charset="-78"/>
              </a:rPr>
              <a:t> (57.7٪) و پرتغال (55.9٪) ثبت شده است، در حالی که بیش از نیمی از تولدهای زنده نیز در خارج از کشور بوده </a:t>
            </a:r>
            <a:r>
              <a:rPr lang="fa-IR" altLang="ko-KR" sz="2000" b="1" dirty="0" err="1">
                <a:solidFill>
                  <a:srgbClr val="0D1C3F"/>
                </a:solidFill>
                <a:latin typeface="Anjoman Bold" panose="00000800000000000000" pitchFamily="2" charset="-78"/>
                <a:cs typeface="Anjoman Bold" panose="00000800000000000000" pitchFamily="2" charset="-78"/>
              </a:rPr>
              <a:t>اند</a:t>
            </a:r>
            <a:r>
              <a:rPr lang="fa-IR" altLang="ko-KR" sz="2000" b="1" dirty="0">
                <a:solidFill>
                  <a:srgbClr val="0D1C3F"/>
                </a:solidFill>
                <a:latin typeface="Anjoman Bold" panose="00000800000000000000" pitchFamily="2" charset="-78"/>
                <a:cs typeface="Anjoman Bold" panose="00000800000000000000" pitchFamily="2" charset="-78"/>
              </a:rPr>
              <a:t>. ازدواج در سوئد، دانمارک، </a:t>
            </a:r>
            <a:r>
              <a:rPr lang="fa-IR" altLang="ko-KR" sz="2000" b="1" dirty="0" err="1">
                <a:solidFill>
                  <a:srgbClr val="0D1C3F"/>
                </a:solidFill>
                <a:latin typeface="Anjoman Bold" panose="00000800000000000000" pitchFamily="2" charset="-78"/>
                <a:cs typeface="Anjoman Bold" panose="00000800000000000000" pitchFamily="2" charset="-78"/>
              </a:rPr>
              <a:t>استونی</a:t>
            </a:r>
            <a:r>
              <a:rPr lang="fa-IR" altLang="ko-KR" sz="2000" b="1" dirty="0">
                <a:solidFill>
                  <a:srgbClr val="0D1C3F"/>
                </a:solidFill>
                <a:latin typeface="Anjoman Bold" panose="00000800000000000000" pitchFamily="2" charset="-78"/>
                <a:cs typeface="Anjoman Bold" panose="00000800000000000000" pitchFamily="2" charset="-78"/>
              </a:rPr>
              <a:t> و هلند. در مقابل، یونان (11.1 درصد)، قبرس (20.3 درصد؛ داده های 2017) و </a:t>
            </a:r>
            <a:r>
              <a:rPr lang="fa-IR" altLang="ko-KR" sz="2000" b="1" dirty="0" err="1">
                <a:solidFill>
                  <a:srgbClr val="0D1C3F"/>
                </a:solidFill>
                <a:latin typeface="Anjoman Bold" panose="00000800000000000000" pitchFamily="2" charset="-78"/>
                <a:cs typeface="Anjoman Bold" panose="00000800000000000000" pitchFamily="2" charset="-78"/>
              </a:rPr>
              <a:t>کرواسی</a:t>
            </a:r>
            <a:r>
              <a:rPr lang="fa-IR" altLang="ko-KR" sz="2000" b="1" dirty="0">
                <a:solidFill>
                  <a:srgbClr val="0D1C3F"/>
                </a:solidFill>
                <a:latin typeface="Anjoman Bold" panose="00000800000000000000" pitchFamily="2" charset="-78"/>
                <a:cs typeface="Anjoman Bold" panose="00000800000000000000" pitchFamily="2" charset="-78"/>
              </a:rPr>
              <a:t> (20.7 درصد) کمترین نسبت تولدهای زنده خارج از ازدواج را در سال 2018 ثبت کردند.</a:t>
            </a:r>
            <a:endParaRPr lang="ko-KR" altLang="en-US" sz="2000" b="1" dirty="0">
              <a:solidFill>
                <a:srgbClr val="0D1C3F"/>
              </a:solidFill>
              <a:latin typeface="Anjoman Bold" panose="00000800000000000000" pitchFamily="2" charset="-78"/>
              <a:cs typeface="Anjoman Bold" panose="00000800000000000000" pitchFamily="2" charset="-78"/>
            </a:endParaRPr>
          </a:p>
        </p:txBody>
      </p:sp>
      <p:pic>
        <p:nvPicPr>
          <p:cNvPr id="7" name="تصویر 6">
            <a:extLst>
              <a:ext uri="{FF2B5EF4-FFF2-40B4-BE49-F238E27FC236}">
                <a16:creationId xmlns:a16="http://schemas.microsoft.com/office/drawing/2014/main" id="{829DA550-7EA4-64C4-D443-430FB27FD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593" y="4501079"/>
            <a:ext cx="4869407" cy="160889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8756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1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0"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772159" y="889135"/>
            <a:ext cx="3270093" cy="5125310"/>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2347515"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extBox 8">
            <a:extLst>
              <a:ext uri="{FF2B5EF4-FFF2-40B4-BE49-F238E27FC236}">
                <a16:creationId xmlns:a16="http://schemas.microsoft.com/office/drawing/2014/main" id="{FC247BDF-4033-D32E-98A9-C214623ADEE4}"/>
              </a:ext>
            </a:extLst>
          </p:cNvPr>
          <p:cNvSpPr txBox="1"/>
          <p:nvPr/>
        </p:nvSpPr>
        <p:spPr>
          <a:xfrm>
            <a:off x="4114800" y="1778924"/>
            <a:ext cx="8077200" cy="2431435"/>
          </a:xfrm>
          <a:prstGeom prst="rect">
            <a:avLst/>
          </a:prstGeom>
          <a:noFill/>
        </p:spPr>
        <p:txBody>
          <a:bodyPr wrap="square" rtlCol="1">
            <a:spAutoFit/>
          </a:bodyPr>
          <a:lstStyle/>
          <a:p>
            <a:pPr algn="ctr" rtl="1"/>
            <a:r>
              <a:rPr lang="fa-IR" sz="5400" b="1" spc="-200" dirty="0">
                <a:solidFill>
                  <a:srgbClr val="963620"/>
                </a:solidFill>
                <a:latin typeface="Anjoman Black" panose="00000A00000000000000" pitchFamily="2" charset="-78"/>
                <a:cs typeface="Anjoman Black" panose="00000A00000000000000" pitchFamily="2" charset="-78"/>
              </a:rPr>
              <a:t>سقوط ۳۰۰ساله</a:t>
            </a:r>
          </a:p>
          <a:p>
            <a:pPr algn="ctr" rtl="1"/>
            <a:endParaRPr lang="fa-IR" sz="5400" b="1" spc="-200" dirty="0">
              <a:solidFill>
                <a:srgbClr val="963620"/>
              </a:solidFill>
              <a:latin typeface="Anjoman Black" panose="00000A00000000000000" pitchFamily="2" charset="-78"/>
              <a:cs typeface="Anjoman Black" panose="00000A00000000000000" pitchFamily="2" charset="-78"/>
            </a:endParaRPr>
          </a:p>
          <a:p>
            <a:pPr algn="ctr" rtl="1"/>
            <a:r>
              <a:rPr lang="fa-IR" sz="4400" b="1" spc="-200" dirty="0">
                <a:solidFill>
                  <a:srgbClr val="0D1C3F"/>
                </a:solidFill>
                <a:latin typeface="Anjoman Black" panose="00000A00000000000000" pitchFamily="2" charset="-78"/>
                <a:cs typeface="Anjoman Black" panose="00000A00000000000000" pitchFamily="2" charset="-78"/>
              </a:rPr>
              <a:t>به امید حل مشکلات مظلومان جهان</a:t>
            </a:r>
          </a:p>
        </p:txBody>
      </p:sp>
    </p:spTree>
    <p:extLst>
      <p:ext uri="{BB962C8B-B14F-4D97-AF65-F5344CB8AC3E}">
        <p14:creationId xmlns:p14="http://schemas.microsoft.com/office/powerpoint/2010/main" val="4131076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0"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78241" y="135607"/>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9" name="تصویر 18">
            <a:extLst>
              <a:ext uri="{FF2B5EF4-FFF2-40B4-BE49-F238E27FC236}">
                <a16:creationId xmlns:a16="http://schemas.microsoft.com/office/drawing/2014/main" id="{C9CAF80F-A60E-8BB0-634E-432B5C6D4373}"/>
              </a:ext>
            </a:extLst>
          </p:cNvPr>
          <p:cNvPicPr>
            <a:picLocks noChangeAspect="1"/>
          </p:cNvPicPr>
          <p:nvPr/>
        </p:nvPicPr>
        <p:blipFill>
          <a:blip r:embed="rId6"/>
          <a:stretch>
            <a:fillRect/>
          </a:stretch>
        </p:blipFill>
        <p:spPr>
          <a:xfrm>
            <a:off x="2219499" y="417917"/>
            <a:ext cx="7180820" cy="5577722"/>
          </a:xfrm>
          <a:prstGeom prst="rect">
            <a:avLst/>
          </a:prstGeom>
        </p:spPr>
      </p:pic>
    </p:spTree>
    <p:extLst>
      <p:ext uri="{BB962C8B-B14F-4D97-AF65-F5344CB8AC3E}">
        <p14:creationId xmlns:p14="http://schemas.microsoft.com/office/powerpoint/2010/main" val="372080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690726" y="15579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 name="تصویر 6">
            <a:extLst>
              <a:ext uri="{FF2B5EF4-FFF2-40B4-BE49-F238E27FC236}">
                <a16:creationId xmlns:a16="http://schemas.microsoft.com/office/drawing/2014/main" id="{91D3514A-B320-4B9C-5A6E-564BDC541D05}"/>
              </a:ext>
            </a:extLst>
          </p:cNvPr>
          <p:cNvPicPr>
            <a:picLocks noChangeAspect="1"/>
          </p:cNvPicPr>
          <p:nvPr/>
        </p:nvPicPr>
        <p:blipFill>
          <a:blip r:embed="rId6"/>
          <a:stretch>
            <a:fillRect/>
          </a:stretch>
        </p:blipFill>
        <p:spPr>
          <a:xfrm>
            <a:off x="1378133" y="356140"/>
            <a:ext cx="8949704" cy="5438103"/>
          </a:xfrm>
          <a:prstGeom prst="rect">
            <a:avLst/>
          </a:prstGeom>
        </p:spPr>
      </p:pic>
    </p:spTree>
    <p:extLst>
      <p:ext uri="{BB962C8B-B14F-4D97-AF65-F5344CB8AC3E}">
        <p14:creationId xmlns:p14="http://schemas.microsoft.com/office/powerpoint/2010/main" val="360475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26652" y="13826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تصویر 1">
            <a:extLst>
              <a:ext uri="{FF2B5EF4-FFF2-40B4-BE49-F238E27FC236}">
                <a16:creationId xmlns:a16="http://schemas.microsoft.com/office/drawing/2014/main" id="{4946767B-AA84-8180-816C-B5EE1FB4E7FA}"/>
              </a:ext>
            </a:extLst>
          </p:cNvPr>
          <p:cNvPicPr>
            <a:picLocks noChangeAspect="1"/>
          </p:cNvPicPr>
          <p:nvPr/>
        </p:nvPicPr>
        <p:blipFill>
          <a:blip r:embed="rId6"/>
          <a:stretch>
            <a:fillRect/>
          </a:stretch>
        </p:blipFill>
        <p:spPr>
          <a:xfrm>
            <a:off x="3133898" y="532112"/>
            <a:ext cx="5592754" cy="5469623"/>
          </a:xfrm>
          <a:prstGeom prst="rect">
            <a:avLst/>
          </a:prstGeom>
        </p:spPr>
      </p:pic>
    </p:spTree>
    <p:extLst>
      <p:ext uri="{BB962C8B-B14F-4D97-AF65-F5344CB8AC3E}">
        <p14:creationId xmlns:p14="http://schemas.microsoft.com/office/powerpoint/2010/main" val="3143116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836431"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Picture 1">
            <a:extLst>
              <a:ext uri="{FF2B5EF4-FFF2-40B4-BE49-F238E27FC236}">
                <a16:creationId xmlns:a16="http://schemas.microsoft.com/office/drawing/2014/main" id="{66304935-B90C-F1B2-5540-C0A88C888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584" y="1164841"/>
            <a:ext cx="7488831" cy="4011910"/>
          </a:xfrm>
          <a:prstGeom prst="rect">
            <a:avLst/>
          </a:prstGeom>
        </p:spPr>
      </p:pic>
    </p:spTree>
    <p:extLst>
      <p:ext uri="{BB962C8B-B14F-4D97-AF65-F5344CB8AC3E}">
        <p14:creationId xmlns:p14="http://schemas.microsoft.com/office/powerpoint/2010/main" val="1684495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Picture 2">
            <a:extLst>
              <a:ext uri="{FF2B5EF4-FFF2-40B4-BE49-F238E27FC236}">
                <a16:creationId xmlns:a16="http://schemas.microsoft.com/office/drawing/2014/main" id="{568B4783-0D04-A769-EEC3-F66110774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3" y="739833"/>
            <a:ext cx="8064896" cy="5143500"/>
          </a:xfrm>
          <a:prstGeom prst="rect">
            <a:avLst/>
          </a:prstGeom>
        </p:spPr>
      </p:pic>
    </p:spTree>
    <p:extLst>
      <p:ext uri="{BB962C8B-B14F-4D97-AF65-F5344CB8AC3E}">
        <p14:creationId xmlns:p14="http://schemas.microsoft.com/office/powerpoint/2010/main" val="382183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5B46A-4BB9-0006-F1D2-97B484E7A898}"/>
              </a:ext>
            </a:extLst>
          </p:cNvPr>
          <p:cNvSpPr/>
          <p:nvPr/>
        </p:nvSpPr>
        <p:spPr>
          <a:xfrm>
            <a:off x="15591" y="0"/>
            <a:ext cx="12192000" cy="6858000"/>
          </a:xfrm>
          <a:prstGeom prst="rect">
            <a:avLst/>
          </a:prstGeom>
          <a:solidFill>
            <a:srgbClr val="FFF5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E9E70719-CEA5-DF34-3E8E-6AA3A3354CE4}"/>
              </a:ext>
            </a:extLst>
          </p:cNvPr>
          <p:cNvSpPr/>
          <p:nvPr/>
        </p:nvSpPr>
        <p:spPr>
          <a:xfrm>
            <a:off x="524286" y="6175290"/>
            <a:ext cx="11348720" cy="20375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TextBox 8">
            <a:extLst>
              <a:ext uri="{FF2B5EF4-FFF2-40B4-BE49-F238E27FC236}">
                <a16:creationId xmlns:a16="http://schemas.microsoft.com/office/drawing/2014/main" id="{82DD4FD8-1239-A59C-4488-72F734EF456A}"/>
              </a:ext>
            </a:extLst>
          </p:cNvPr>
          <p:cNvSpPr txBox="1"/>
          <p:nvPr/>
        </p:nvSpPr>
        <p:spPr>
          <a:xfrm>
            <a:off x="8786554" y="197224"/>
            <a:ext cx="3274222" cy="646331"/>
          </a:xfrm>
          <a:prstGeom prst="rect">
            <a:avLst/>
          </a:prstGeom>
          <a:noFill/>
        </p:spPr>
        <p:txBody>
          <a:bodyPr wrap="square" rtlCol="1">
            <a:spAutoFit/>
          </a:bodyPr>
          <a:lstStyle/>
          <a:p>
            <a:pPr algn="r" rtl="1"/>
            <a:r>
              <a:rPr lang="fa-IR" sz="3600" b="1" spc="-200" dirty="0">
                <a:solidFill>
                  <a:srgbClr val="963620"/>
                </a:solidFill>
                <a:latin typeface="Anjoman Black" panose="00000A00000000000000" pitchFamily="2" charset="-78"/>
                <a:cs typeface="Anjoman Black" panose="00000A00000000000000" pitchFamily="2" charset="-78"/>
              </a:rPr>
              <a:t>سقوط ۳۰۰ساله</a:t>
            </a:r>
          </a:p>
        </p:txBody>
      </p:sp>
      <p:grpSp>
        <p:nvGrpSpPr>
          <p:cNvPr id="24" name="Group 23">
            <a:extLst>
              <a:ext uri="{FF2B5EF4-FFF2-40B4-BE49-F238E27FC236}">
                <a16:creationId xmlns:a16="http://schemas.microsoft.com/office/drawing/2014/main" id="{4ED49CA1-58A0-7562-E0F3-97E9B0417034}"/>
              </a:ext>
            </a:extLst>
          </p:cNvPr>
          <p:cNvGrpSpPr/>
          <p:nvPr/>
        </p:nvGrpSpPr>
        <p:grpSpPr>
          <a:xfrm>
            <a:off x="10687958" y="4614529"/>
            <a:ext cx="893186" cy="1399916"/>
            <a:chOff x="4491614" y="914400"/>
            <a:chExt cx="3208772" cy="5029200"/>
          </a:xfrm>
        </p:grpSpPr>
        <p:pic>
          <p:nvPicPr>
            <p:cNvPr id="25" name="Graphic 24">
              <a:extLst>
                <a:ext uri="{FF2B5EF4-FFF2-40B4-BE49-F238E27FC236}">
                  <a16:creationId xmlns:a16="http://schemas.microsoft.com/office/drawing/2014/main" id="{EFA52144-442E-3BFC-C1EF-22B6B05A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614" y="914400"/>
              <a:ext cx="3208772" cy="5029200"/>
            </a:xfrm>
            <a:prstGeom prst="rect">
              <a:avLst/>
            </a:prstGeom>
          </p:spPr>
        </p:pic>
        <p:pic>
          <p:nvPicPr>
            <p:cNvPr id="26" name="Graphic 25">
              <a:extLst>
                <a:ext uri="{FF2B5EF4-FFF2-40B4-BE49-F238E27FC236}">
                  <a16:creationId xmlns:a16="http://schemas.microsoft.com/office/drawing/2014/main" id="{A52CD852-FAD7-8218-7487-5211DF745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7268" y="1533330"/>
              <a:ext cx="2725272" cy="4152795"/>
            </a:xfrm>
            <a:prstGeom prst="rect">
              <a:avLst/>
            </a:prstGeom>
          </p:spPr>
        </p:pic>
      </p:grpSp>
      <p:sp>
        <p:nvSpPr>
          <p:cNvPr id="27" name="Rectangle 26">
            <a:extLst>
              <a:ext uri="{FF2B5EF4-FFF2-40B4-BE49-F238E27FC236}">
                <a16:creationId xmlns:a16="http://schemas.microsoft.com/office/drawing/2014/main" id="{F247A155-49A0-EDEF-479B-5E536BE223A5}"/>
              </a:ext>
            </a:extLst>
          </p:cNvPr>
          <p:cNvSpPr/>
          <p:nvPr/>
        </p:nvSpPr>
        <p:spPr>
          <a:xfrm>
            <a:off x="11076578" y="5984240"/>
            <a:ext cx="119380" cy="251460"/>
          </a:xfrm>
          <a:prstGeom prst="rect">
            <a:avLst/>
          </a:prstGeom>
          <a:solidFill>
            <a:srgbClr val="963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Picture 1">
            <a:extLst>
              <a:ext uri="{FF2B5EF4-FFF2-40B4-BE49-F238E27FC236}">
                <a16:creationId xmlns:a16="http://schemas.microsoft.com/office/drawing/2014/main" id="{05EF0761-8CE3-3359-B01D-3AC36910F3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534" y="640080"/>
            <a:ext cx="5143500" cy="5143500"/>
          </a:xfrm>
          <a:prstGeom prst="rect">
            <a:avLst/>
          </a:prstGeom>
        </p:spPr>
      </p:pic>
    </p:spTree>
    <p:extLst>
      <p:ext uri="{BB962C8B-B14F-4D97-AF65-F5344CB8AC3E}">
        <p14:creationId xmlns:p14="http://schemas.microsoft.com/office/powerpoint/2010/main" val="102222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13783</TotalTime>
  <Words>564</Words>
  <Application>Microsoft Office PowerPoint</Application>
  <PresentationFormat>صفحه گسترده</PresentationFormat>
  <Paragraphs>53</Paragraphs>
  <Slides>33</Slides>
  <Notes>0</Notes>
  <HiddenSlides>0</HiddenSlides>
  <MMClips>0</MMClips>
  <ScaleCrop>false</ScaleCrop>
  <HeadingPairs>
    <vt:vector size="6" baseType="variant">
      <vt:variant>
        <vt:lpstr>نوع خط بکاربرده شده</vt:lpstr>
      </vt:variant>
      <vt:variant>
        <vt:i4>7</vt:i4>
      </vt:variant>
      <vt:variant>
        <vt:lpstr>طرح زمینه</vt:lpstr>
      </vt:variant>
      <vt:variant>
        <vt:i4>1</vt:i4>
      </vt:variant>
      <vt:variant>
        <vt:lpstr>عنوان های اسلاید</vt:lpstr>
      </vt:variant>
      <vt:variant>
        <vt:i4>33</vt:i4>
      </vt:variant>
    </vt:vector>
  </HeadingPairs>
  <TitlesOfParts>
    <vt:vector size="41" baseType="lpstr">
      <vt:lpstr>Calibri Light</vt:lpstr>
      <vt:lpstr>Ahang DemiBold</vt:lpstr>
      <vt:lpstr>Anjoman Black</vt:lpstr>
      <vt:lpstr>Anjoman Bold</vt:lpstr>
      <vt:lpstr>Ahang ExtraBold</vt:lpstr>
      <vt:lpstr>Arial</vt:lpstr>
      <vt:lpstr>Calibri</vt:lpstr>
      <vt:lpstr>Office Theme</vt:lpstr>
      <vt:lpstr>ارائه PowerPoint</vt:lpstr>
      <vt:lpstr>ارائه PowerPoint</vt:lpstr>
      <vt:lpstr> </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مجتبی ‍</dc:creator>
  <cp:lastModifiedBy>admin</cp:lastModifiedBy>
  <cp:revision>7</cp:revision>
  <dcterms:created xsi:type="dcterms:W3CDTF">2023-02-26T00:18:00Z</dcterms:created>
  <dcterms:modified xsi:type="dcterms:W3CDTF">2023-03-22T03:15:06Z</dcterms:modified>
</cp:coreProperties>
</file>